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61" r:id="rId5"/>
  </p:sldMasterIdLst>
  <p:notesMasterIdLst>
    <p:notesMasterId r:id="rId30"/>
  </p:notesMasterIdLst>
  <p:sldIdLst>
    <p:sldId id="296" r:id="rId6"/>
    <p:sldId id="256" r:id="rId7"/>
    <p:sldId id="260" r:id="rId8"/>
    <p:sldId id="258" r:id="rId9"/>
    <p:sldId id="262" r:id="rId10"/>
    <p:sldId id="282" r:id="rId11"/>
    <p:sldId id="283" r:id="rId12"/>
    <p:sldId id="285" r:id="rId13"/>
    <p:sldId id="286" r:id="rId14"/>
    <p:sldId id="263" r:id="rId15"/>
    <p:sldId id="264" r:id="rId16"/>
    <p:sldId id="267" r:id="rId17"/>
    <p:sldId id="268" r:id="rId18"/>
    <p:sldId id="271" r:id="rId19"/>
    <p:sldId id="287" r:id="rId20"/>
    <p:sldId id="291" r:id="rId21"/>
    <p:sldId id="292" r:id="rId22"/>
    <p:sldId id="272" r:id="rId23"/>
    <p:sldId id="275" r:id="rId24"/>
    <p:sldId id="278" r:id="rId25"/>
    <p:sldId id="279" r:id="rId26"/>
    <p:sldId id="280" r:id="rId27"/>
    <p:sldId id="281" r:id="rId28"/>
    <p:sldId id="293" r:id="rId29"/>
  </p:sldIdLst>
  <p:sldSz cx="10080625" cy="5670550"/>
  <p:notesSz cx="7099300" cy="10234613"/>
  <p:embeddedFontLst>
    <p:embeddedFont>
      <p:font typeface="Microsoft YaHei" pitchFamily="34" charset="-122"/>
      <p:regular r:id="rId31"/>
      <p:bold r:id="rId32"/>
    </p:embeddedFont>
    <p:embeddedFont>
      <p:font typeface="Segoe UI" pitchFamily="34" charset="0"/>
      <p:regular r:id="rId33"/>
      <p:bold r:id="rId34"/>
      <p:italic r:id="rId35"/>
      <p:boldItalic r:id="rId36"/>
    </p:embeddedFont>
    <p:embeddedFont>
      <p:font typeface="Calibri" pitchFamily="34" charset="0"/>
      <p:regular r:id="rId37"/>
      <p:bold r:id="rId38"/>
      <p:italic r:id="rId39"/>
      <p:boldItalic r:id="rId40"/>
    </p:embeddedFont>
    <p:embeddedFont>
      <p:font typeface="Poppins" charset="0"/>
      <p:regular r:id="rId41"/>
      <p:bold r:id="rId42"/>
      <p:italic r:id="rId43"/>
      <p:boldItalic r:id="rId44"/>
    </p:embeddedFont>
    <p:embeddedFont>
      <p:font typeface="Arial Narrow"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757">
          <p15:clr>
            <a:srgbClr val="A4A3A4"/>
          </p15:clr>
        </p15:guide>
        <p15:guide id="2" pos="2028">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i3dk4oCD8nmR021eKvU1B83cnT9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B0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B3B7F-CF00-F54D-6175-DA7B13D5CCAF}" v="1" dt="2023-11-29T11:43:47.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22" y="57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757"/>
        <p:guide pos="202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9.fntdata"/><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presProps" Target="presProps.xml"/><Relationship Id="rId55"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11.fntdata"/><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49"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ssefleila" userId="S::youssefleila_yahoo.fr#ext#@gencat.onmicrosoft.com::2dcca8a1-25bf-404e-b825-06aadf1bbb4b" providerId="AD" clId="Web-{390B3B7F-CF00-F54D-6175-DA7B13D5CCAF}"/>
    <pc:docChg chg="sldOrd">
      <pc:chgData name="youssefleila" userId="S::youssefleila_yahoo.fr#ext#@gencat.onmicrosoft.com::2dcca8a1-25bf-404e-b825-06aadf1bbb4b" providerId="AD" clId="Web-{390B3B7F-CF00-F54D-6175-DA7B13D5CCAF}" dt="2023-11-29T11:43:47.159" v="0"/>
      <pc:docMkLst>
        <pc:docMk/>
      </pc:docMkLst>
      <pc:sldChg chg="ord">
        <pc:chgData name="youssefleila" userId="S::youssefleila_yahoo.fr#ext#@gencat.onmicrosoft.com::2dcca8a1-25bf-404e-b825-06aadf1bbb4b" providerId="AD" clId="Web-{390B3B7F-CF00-F54D-6175-DA7B13D5CCAF}" dt="2023-11-29T11:43:47.159" v="0"/>
        <pc:sldMkLst>
          <pc:docMk/>
          <pc:sldMk cId="0"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 name="Google Shape;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5" name="Google Shape;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 name="Google Shape;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7" name="Google Shape;7;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8" name="Google Shape;8;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 name="Google Shape;9;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0" name="Google Shape;10;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1" name="Google Shape;11;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 name="Google Shape;12;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3" name="Google Shape;1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4" name="Google Shape;1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5" name="Google Shape;1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6" name="Google Shape;1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 name="Google Shape;17;n"/>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 name="Google Shape;18;n"/>
          <p:cNvSpPr txBox="1">
            <a:spLocks noGrp="1"/>
          </p:cNvSpPr>
          <p:nvPr>
            <p:ph type="body" idx="1"/>
          </p:nvPr>
        </p:nvSpPr>
        <p:spPr>
          <a:xfrm>
            <a:off x="709633" y="4861252"/>
            <a:ext cx="5657674" cy="4583161"/>
          </a:xfrm>
          <a:prstGeom prst="rect">
            <a:avLst/>
          </a:prstGeom>
          <a:noFill/>
          <a:ln>
            <a:noFill/>
          </a:ln>
        </p:spPr>
        <p:txBody>
          <a:bodyPr spcFirstLastPara="1" wrap="square" lIns="0" tIns="0" rIns="0" bIns="0" anchor="t" anchorCtr="0">
            <a:noAutofit/>
          </a:bodyPr>
          <a:lstStyle>
            <a:lvl1pPr marL="457200" marR="0" lvl="0"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9" name="Google Shape;19;n"/>
          <p:cNvSpPr txBox="1">
            <a:spLocks noGrp="1"/>
          </p:cNvSpPr>
          <p:nvPr>
            <p:ph type="hdr" idx="3"/>
          </p:nvPr>
        </p:nvSpPr>
        <p:spPr>
          <a:xfrm>
            <a:off x="0" y="1"/>
            <a:ext cx="3059169" cy="489316"/>
          </a:xfrm>
          <a:prstGeom prst="rect">
            <a:avLst/>
          </a:prstGeom>
          <a:noFill/>
          <a:ln>
            <a:noFill/>
          </a:ln>
        </p:spPr>
        <p:txBody>
          <a:bodyPr spcFirstLastPara="1" wrap="square" lIns="0" tIns="0" rIns="0" bIns="0" anchor="t"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0" name="Google Shape;20;n"/>
          <p:cNvSpPr txBox="1">
            <a:spLocks noGrp="1"/>
          </p:cNvSpPr>
          <p:nvPr>
            <p:ph type="dt" idx="10"/>
          </p:nvPr>
        </p:nvSpPr>
        <p:spPr>
          <a:xfrm>
            <a:off x="4017769" y="1"/>
            <a:ext cx="3059169" cy="489316"/>
          </a:xfrm>
          <a:prstGeom prst="rect">
            <a:avLst/>
          </a:prstGeom>
          <a:noFill/>
          <a:ln>
            <a:noFill/>
          </a:ln>
        </p:spPr>
        <p:txBody>
          <a:bodyPr spcFirstLastPara="1" wrap="square" lIns="0" tIns="0" rIns="0" bIns="0" anchor="t" anchorCtr="0">
            <a:noAutofit/>
          </a:bodyPr>
          <a:lstStyle>
            <a:lvl1pPr marR="0" lvl="0" algn="r"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1" name="Google Shape;21;n"/>
          <p:cNvSpPr txBox="1">
            <a:spLocks noGrp="1"/>
          </p:cNvSpPr>
          <p:nvPr>
            <p:ph type="ftr" idx="11"/>
          </p:nvPr>
        </p:nvSpPr>
        <p:spPr>
          <a:xfrm>
            <a:off x="0" y="9722503"/>
            <a:ext cx="3059169" cy="489316"/>
          </a:xfrm>
          <a:prstGeom prst="rect">
            <a:avLst/>
          </a:prstGeom>
          <a:noFill/>
          <a:ln>
            <a:noFill/>
          </a:ln>
        </p:spPr>
        <p:txBody>
          <a:bodyPr spcFirstLastPara="1" wrap="square" lIns="0" tIns="0" rIns="0" bIns="0" anchor="b"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2" name="Google Shape;22;n"/>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marR="0" lvl="0" indent="0" algn="r" rtl="0">
              <a:lnSpc>
                <a:spcPct val="93000"/>
              </a:lnSpc>
              <a:spcBef>
                <a:spcPts val="0"/>
              </a:spcBef>
              <a:spcAft>
                <a:spcPts val="0"/>
              </a:spcAft>
              <a:buClr>
                <a:srgbClr val="000000"/>
              </a:buClr>
              <a:buSzPts val="1300"/>
              <a:buFont typeface="Times New Roman"/>
              <a:buNone/>
            </a:pPr>
            <a:fld id="{00000000-1234-1234-1234-123412341234}" type="slidenum">
              <a:rPr lang="en-US" sz="1300" b="0" u="none">
                <a:solidFill>
                  <a:srgbClr val="000000"/>
                </a:solidFill>
                <a:latin typeface="Times New Roman"/>
                <a:ea typeface="Times New Roman"/>
                <a:cs typeface="Times New Roman"/>
                <a:sym typeface="Times New Roman"/>
              </a:rPr>
              <a:t>‹#›</a:t>
            </a:fld>
            <a:endParaRPr sz="1300" b="0" u="none">
              <a:solidFill>
                <a:srgbClr val="000000"/>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40910806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08F923-A320-42BD-84A6-601815CE83FD}" type="slidenum">
              <a:rPr kumimoji="0" lang="en-US" sz="1200" b="0" i="0" u="none" strike="noStrike" kern="1200" cap="none" spc="0" normalizeH="0" baseline="0" noProof="0" smtClean="0">
                <a:ln>
                  <a:noFill/>
                </a:ln>
                <a:solidFill>
                  <a:prstClr val="black"/>
                </a:solidFill>
                <a:effectLst/>
                <a:uLnTx/>
                <a:uFillTx/>
                <a:latin typeface="Calibri"/>
                <a:ea typeface="Microsoft YaHei" panose="020B0503020204020204" pitchFamily="34" charset="-122"/>
                <a:cs typeface="Segoe UI" panose="020B05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icrosoft YaHei" panose="020B0503020204020204" pitchFamily="34" charset="-122"/>
              <a:cs typeface="Segoe UI" panose="020B0502040204020203" pitchFamily="34" charset="0"/>
            </a:endParaRPr>
          </a:p>
        </p:txBody>
      </p:sp>
    </p:spTree>
    <p:extLst>
      <p:ext uri="{BB962C8B-B14F-4D97-AF65-F5344CB8AC3E}">
        <p14:creationId xmlns:p14="http://schemas.microsoft.com/office/powerpoint/2010/main" val="11590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4: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10</a:t>
            </a:fld>
            <a:endParaRPr/>
          </a:p>
        </p:txBody>
      </p:sp>
      <p:sp>
        <p:nvSpPr>
          <p:cNvPr id="169" name="Google Shape;169;p4: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70" name="Google Shape;170;p4: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11</a:t>
            </a:fld>
            <a:endParaRPr/>
          </a:p>
        </p:txBody>
      </p:sp>
      <p:sp>
        <p:nvSpPr>
          <p:cNvPr id="184" name="Google Shape;184;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85" name="Google Shape;185;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9d9fe470f5_0_146: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29d9fe470f5_0_146: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dirty="0"/>
          </a:p>
        </p:txBody>
      </p:sp>
      <p:sp>
        <p:nvSpPr>
          <p:cNvPr id="235" name="Google Shape;235;g29d9fe470f5_0_146: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9d9fe470f5_0_152: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9d9fe470f5_0_152: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250" name="Google Shape;250;g29d9fe470f5_0_152: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6: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14</a:t>
            </a:fld>
            <a:endParaRPr/>
          </a:p>
        </p:txBody>
      </p:sp>
      <p:sp>
        <p:nvSpPr>
          <p:cNvPr id="295" name="Google Shape;295;p6: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96" name="Google Shape;296;p6: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7: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18</a:t>
            </a:fld>
            <a:endParaRPr/>
          </a:p>
        </p:txBody>
      </p:sp>
      <p:sp>
        <p:nvSpPr>
          <p:cNvPr id="311" name="Google Shape;311;p7: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2" name="Google Shape;312;p7: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9d9fe470f5_0_83: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19</a:t>
            </a:fld>
            <a:endParaRPr/>
          </a:p>
        </p:txBody>
      </p:sp>
      <p:sp>
        <p:nvSpPr>
          <p:cNvPr id="362" name="Google Shape;362;g29d9fe470f5_0_83: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63" name="Google Shape;363;g29d9fe470f5_0_83: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8: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20</a:t>
            </a:fld>
            <a:endParaRPr/>
          </a:p>
        </p:txBody>
      </p:sp>
      <p:sp>
        <p:nvSpPr>
          <p:cNvPr id="410" name="Google Shape;410;p8: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11" name="Google Shape;411;p8: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9: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21</a:t>
            </a:fld>
            <a:endParaRPr/>
          </a:p>
        </p:txBody>
      </p:sp>
      <p:sp>
        <p:nvSpPr>
          <p:cNvPr id="425" name="Google Shape;425;p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26" name="Google Shape;426;p9: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0: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22</a:t>
            </a:fld>
            <a:endParaRPr/>
          </a:p>
        </p:txBody>
      </p:sp>
      <p:sp>
        <p:nvSpPr>
          <p:cNvPr id="442" name="Google Shape;442;p1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43" name="Google Shape;443;p10: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a:t>
            </a:fld>
            <a:endParaRPr/>
          </a:p>
        </p:txBody>
      </p:sp>
      <p:sp>
        <p:nvSpPr>
          <p:cNvPr id="64" name="Google Shape;64;p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5" name="Google Shape;65;p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23</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24</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269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9de373f918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3</a:t>
            </a:fld>
            <a:endParaRPr/>
          </a:p>
        </p:txBody>
      </p:sp>
      <p:sp>
        <p:nvSpPr>
          <p:cNvPr id="119" name="Google Shape;119;g29de373f918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20" name="Google Shape;120;g29de373f918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0266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4</a:t>
            </a:fld>
            <a:endParaRPr/>
          </a:p>
        </p:txBody>
      </p:sp>
      <p:sp>
        <p:nvSpPr>
          <p:cNvPr id="87" name="Google Shape;87;p2: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88" name="Google Shape;88;p2: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9d9fe470f5_0_257: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29d9fe470f5_0_257: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154" name="Google Shape;154;g29d9fe470f5_0_257: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5</a:t>
            </a:fld>
            <a:endParaRPr/>
          </a:p>
        </p:txBody>
      </p:sp>
    </p:spTree>
    <p:extLst>
      <p:ext uri="{BB962C8B-B14F-4D97-AF65-F5344CB8AC3E}">
        <p14:creationId xmlns:p14="http://schemas.microsoft.com/office/powerpoint/2010/main" val="4265949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9d72a7d4ce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6</a:t>
            </a:fld>
            <a:endParaRPr/>
          </a:p>
        </p:txBody>
      </p:sp>
      <p:sp>
        <p:nvSpPr>
          <p:cNvPr id="310" name="Google Shape;310;g29d72a7d4ce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1" name="Google Shape;311;g29d72a7d4ce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9d72a7d4ce_0_19: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7</a:t>
            </a:fld>
            <a:endParaRPr/>
          </a:p>
        </p:txBody>
      </p:sp>
      <p:sp>
        <p:nvSpPr>
          <p:cNvPr id="332" name="Google Shape;332;g29d72a7d4ce_0_1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33" name="Google Shape;333;g29d72a7d4ce_0_19: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8</a:t>
            </a:fld>
            <a:endParaRPr/>
          </a:p>
        </p:txBody>
      </p:sp>
      <p:sp>
        <p:nvSpPr>
          <p:cNvPr id="355" name="Google Shape;355;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56" name="Google Shape;356;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29bbb82762f_1_22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9</a:t>
            </a:fld>
            <a:endParaRPr/>
          </a:p>
        </p:txBody>
      </p:sp>
      <p:sp>
        <p:nvSpPr>
          <p:cNvPr id="377" name="Google Shape;377;g29bbb82762f_1_22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78" name="Google Shape;378;g29bbb82762f_1_22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2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56"/>
        <p:cNvGrpSpPr/>
        <p:nvPr/>
      </p:nvGrpSpPr>
      <p:grpSpPr>
        <a:xfrm>
          <a:off x="0" y="0"/>
          <a:ext cx="0" cy="0"/>
          <a:chOff x="0" y="0"/>
          <a:chExt cx="0" cy="0"/>
        </a:xfrm>
      </p:grpSpPr>
      <p:sp>
        <p:nvSpPr>
          <p:cNvPr id="57" name="Google Shape;57;p2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8" name="Google Shape;58;p22"/>
          <p:cNvSpPr txBox="1">
            <a:spLocks noGrp="1"/>
          </p:cNvSpPr>
          <p:nvPr>
            <p:ph type="body" idx="1"/>
          </p:nvPr>
        </p:nvSpPr>
        <p:spPr>
          <a:xfrm rot="5400000">
            <a:off x="3394869" y="-1564481"/>
            <a:ext cx="3265488" cy="904875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rot="5400000">
            <a:off x="6237288" y="1277937"/>
            <a:ext cx="4367213" cy="226218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61" name="Google Shape;61;p23"/>
          <p:cNvSpPr txBox="1">
            <a:spLocks noGrp="1"/>
          </p:cNvSpPr>
          <p:nvPr>
            <p:ph type="body" idx="1"/>
          </p:nvPr>
        </p:nvSpPr>
        <p:spPr>
          <a:xfrm rot="5400000">
            <a:off x="1636713" y="-908049"/>
            <a:ext cx="4367213" cy="663416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xmlns="" id="{A61B04D2-5F89-402D-B449-8D97A3660DC2}"/>
              </a:ext>
            </a:extLst>
          </p:cNvPr>
          <p:cNvSpPr>
            <a:spLocks noChangeArrowheads="1"/>
          </p:cNvSpPr>
          <p:nvPr userDrawn="1"/>
        </p:nvSpPr>
        <p:spPr bwMode="auto">
          <a:xfrm>
            <a:off x="674203" y="5195261"/>
            <a:ext cx="5241800" cy="21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5607" tIns="37804" rIns="75607" bIns="37804" numCol="1" anchor="ctr" anchorCtr="0" compatLnSpc="1">
            <a:prstTxWarp prst="textNoShape">
              <a:avLst/>
            </a:prstTxWarp>
            <a:spAutoFit/>
          </a:bodyPr>
          <a:lstStyle/>
          <a:p>
            <a:pPr marL="0" marR="0" lvl="0" indent="0" algn="l" defTabSz="756117" rtl="0" eaLnBrk="0" fontAlgn="base" latinLnBrk="0" hangingPunct="0">
              <a:lnSpc>
                <a:spcPct val="100000"/>
              </a:lnSpc>
              <a:spcBef>
                <a:spcPct val="0"/>
              </a:spcBef>
              <a:spcAft>
                <a:spcPct val="0"/>
              </a:spcAft>
              <a:buClrTx/>
              <a:buSzTx/>
              <a:buFontTx/>
              <a:buNone/>
              <a:tabLst/>
            </a:pPr>
            <a:r>
              <a:rPr kumimoji="0" lang="en-US"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91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36508" y="-112886"/>
            <a:ext cx="336021" cy="2520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607" tIns="37804" rIns="75607" bIns="37804"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2657958" y="428766"/>
            <a:ext cx="4581763" cy="146523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5619643" y="2296437"/>
            <a:ext cx="3358690" cy="2670469"/>
          </a:xfrm>
          <a:prstGeom prst="rect">
            <a:avLst/>
          </a:prstGeom>
        </p:spPr>
      </p:pic>
      <p:grpSp>
        <p:nvGrpSpPr>
          <p:cNvPr id="2" name="Gruppo 1">
            <a:extLst>
              <a:ext uri="{FF2B5EF4-FFF2-40B4-BE49-F238E27FC236}">
                <a16:creationId xmlns:a16="http://schemas.microsoft.com/office/drawing/2014/main" xmlns="" id="{CF4FB2AC-4556-D6D0-F373-67847245F2DC}"/>
              </a:ext>
            </a:extLst>
          </p:cNvPr>
          <p:cNvGrpSpPr/>
          <p:nvPr userDrawn="1"/>
        </p:nvGrpSpPr>
        <p:grpSpPr>
          <a:xfrm>
            <a:off x="8911525" y="1517634"/>
            <a:ext cx="858996" cy="2969125"/>
            <a:chOff x="8755610" y="1517634"/>
            <a:chExt cx="1014911" cy="3043322"/>
          </a:xfrm>
        </p:grpSpPr>
        <p:pic>
          <p:nvPicPr>
            <p:cNvPr id="8" name="Picture 7"/>
            <p:cNvPicPr>
              <a:picLocks noChangeAspect="1"/>
            </p:cNvPicPr>
            <p:nvPr userDrawn="1"/>
          </p:nvPicPr>
          <p:blipFill>
            <a:blip r:embed="rId4"/>
            <a:stretch>
              <a:fillRect/>
            </a:stretch>
          </p:blipFill>
          <p:spPr>
            <a:xfrm>
              <a:off x="8920191" y="1947741"/>
              <a:ext cx="850329" cy="234967"/>
            </a:xfrm>
            <a:prstGeom prst="rect">
              <a:avLst/>
            </a:prstGeom>
          </p:spPr>
        </p:pic>
        <p:pic>
          <p:nvPicPr>
            <p:cNvPr id="11" name="Picture 10"/>
            <p:cNvPicPr>
              <a:picLocks noChangeAspect="1"/>
            </p:cNvPicPr>
            <p:nvPr userDrawn="1"/>
          </p:nvPicPr>
          <p:blipFill>
            <a:blip r:embed="rId5"/>
            <a:stretch>
              <a:fillRect/>
            </a:stretch>
          </p:blipFill>
          <p:spPr>
            <a:xfrm>
              <a:off x="9375193" y="2417228"/>
              <a:ext cx="395328" cy="341262"/>
            </a:xfrm>
            <a:prstGeom prst="rect">
              <a:avLst/>
            </a:prstGeom>
          </p:spPr>
        </p:pic>
        <p:pic>
          <p:nvPicPr>
            <p:cNvPr id="12" name="Picture 11"/>
            <p:cNvPicPr>
              <a:picLocks noChangeAspect="1"/>
            </p:cNvPicPr>
            <p:nvPr userDrawn="1"/>
          </p:nvPicPr>
          <p:blipFill>
            <a:blip r:embed="rId6"/>
            <a:stretch>
              <a:fillRect/>
            </a:stretch>
          </p:blipFill>
          <p:spPr>
            <a:xfrm>
              <a:off x="9345356" y="3036353"/>
              <a:ext cx="425164" cy="324479"/>
            </a:xfrm>
            <a:prstGeom prst="rect">
              <a:avLst/>
            </a:prstGeom>
          </p:spPr>
        </p:pic>
        <p:pic>
          <p:nvPicPr>
            <p:cNvPr id="13" name="Picture 12"/>
            <p:cNvPicPr>
              <a:picLocks noChangeAspect="1"/>
            </p:cNvPicPr>
            <p:nvPr userDrawn="1"/>
          </p:nvPicPr>
          <p:blipFill>
            <a:blip r:embed="rId7"/>
            <a:stretch>
              <a:fillRect/>
            </a:stretch>
          </p:blipFill>
          <p:spPr>
            <a:xfrm>
              <a:off x="9293142" y="3631852"/>
              <a:ext cx="477378" cy="346857"/>
            </a:xfrm>
            <a:prstGeom prst="rect">
              <a:avLst/>
            </a:prstGeom>
          </p:spPr>
        </p:pic>
        <p:pic>
          <p:nvPicPr>
            <p:cNvPr id="14" name="Picture 13"/>
            <p:cNvPicPr>
              <a:picLocks noChangeAspect="1"/>
            </p:cNvPicPr>
            <p:nvPr userDrawn="1"/>
          </p:nvPicPr>
          <p:blipFill>
            <a:blip r:embed="rId8"/>
            <a:stretch>
              <a:fillRect/>
            </a:stretch>
          </p:blipFill>
          <p:spPr>
            <a:xfrm>
              <a:off x="9255848" y="4258855"/>
              <a:ext cx="514673" cy="302101"/>
            </a:xfrm>
            <a:prstGeom prst="rect">
              <a:avLst/>
            </a:prstGeom>
          </p:spPr>
        </p:pic>
        <p:pic>
          <p:nvPicPr>
            <p:cNvPr id="15" name="Picture 14"/>
            <p:cNvPicPr>
              <a:picLocks noChangeAspect="1"/>
            </p:cNvPicPr>
            <p:nvPr userDrawn="1"/>
          </p:nvPicPr>
          <p:blipFill>
            <a:blip r:embed="rId9"/>
            <a:stretch>
              <a:fillRect/>
            </a:stretch>
          </p:blipFill>
          <p:spPr>
            <a:xfrm>
              <a:off x="8755610" y="1517634"/>
              <a:ext cx="1014909" cy="195588"/>
            </a:xfrm>
            <a:prstGeom prst="rect">
              <a:avLst/>
            </a:prstGeom>
          </p:spPr>
        </p:pic>
      </p:grpSp>
      <p:sp>
        <p:nvSpPr>
          <p:cNvPr id="16" name="Rectangle 15"/>
          <p:cNvSpPr/>
          <p:nvPr userDrawn="1"/>
        </p:nvSpPr>
        <p:spPr>
          <a:xfrm>
            <a:off x="0" y="5437619"/>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5788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10080625" cy="605121"/>
          </a:xfrm>
        </p:spPr>
        <p:txBody>
          <a:bodyPr>
            <a:normAutofit/>
          </a:bodyPr>
          <a:lstStyle>
            <a:lvl1pPr>
              <a:defRPr lang="en-US" sz="1654" b="1" kern="1200" dirty="0">
                <a:solidFill>
                  <a:schemeClr val="tx1">
                    <a:lumMod val="50000"/>
                    <a:lumOff val="50000"/>
                  </a:schemeClr>
                </a:solidFill>
                <a:latin typeface="+mj-lt"/>
                <a:ea typeface="+mj-ea"/>
                <a:cs typeface="+mj-cs"/>
              </a:defRPr>
            </a:lvl1pPr>
          </a:lstStyle>
          <a:p>
            <a:r>
              <a:rPr lang="en-US" sz="1654" b="1" dirty="0">
                <a:solidFill>
                  <a:schemeClr val="tx1">
                    <a:lumMod val="50000"/>
                    <a:lumOff val="50000"/>
                  </a:schemeClr>
                </a:solidFill>
              </a:rPr>
              <a:t>KPI code </a:t>
            </a:r>
            <a:r>
              <a:rPr lang="en-US" sz="1819" b="1" dirty="0">
                <a:solidFill>
                  <a:schemeClr val="tx1">
                    <a:lumMod val="50000"/>
                    <a:lumOff val="50000"/>
                  </a:schemeClr>
                </a:solidFill>
              </a:rPr>
              <a:t>- </a:t>
            </a:r>
            <a:r>
              <a:rPr lang="en-US" sz="1654" b="1" dirty="0">
                <a:solidFill>
                  <a:schemeClr val="tx1">
                    <a:lumMod val="50000"/>
                    <a:lumOff val="50000"/>
                  </a:schemeClr>
                </a:solidFill>
              </a:rPr>
              <a:t>KPI name</a:t>
            </a:r>
            <a:endParaRPr lang="en-US" dirty="0"/>
          </a:p>
        </p:txBody>
      </p:sp>
      <p:sp>
        <p:nvSpPr>
          <p:cNvPr id="5" name="Slide Number Placeholder 4"/>
          <p:cNvSpPr>
            <a:spLocks noGrp="1"/>
          </p:cNvSpPr>
          <p:nvPr>
            <p:ph type="sldNum" sz="quarter" idx="4"/>
          </p:nvPr>
        </p:nvSpPr>
        <p:spPr>
          <a:xfrm>
            <a:off x="7778750" y="5417534"/>
            <a:ext cx="2268141" cy="301904"/>
          </a:xfrm>
          <a:prstGeom prst="rect">
            <a:avLst/>
          </a:prstGeom>
        </p:spPr>
        <p:txBody>
          <a:bodyPr vert="horz" lIns="91440" tIns="45720" rIns="91440" bIns="45720" rtlCol="0" anchor="ctr"/>
          <a:lstStyle>
            <a:lvl1pPr algn="r">
              <a:defRPr sz="91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3511453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27"/>
        <p:cNvGrpSpPr/>
        <p:nvPr/>
      </p:nvGrpSpPr>
      <p:grpSpPr>
        <a:xfrm>
          <a:off x="0" y="0"/>
          <a:ext cx="0" cy="0"/>
          <a:chOff x="0" y="0"/>
          <a:chExt cx="0" cy="0"/>
        </a:xfrm>
      </p:grpSpPr>
      <p:sp>
        <p:nvSpPr>
          <p:cNvPr id="28" name="Google Shape;28;p14"/>
          <p:cNvSpPr txBox="1">
            <a:spLocks noGrp="1"/>
          </p:cNvSpPr>
          <p:nvPr>
            <p:ph type="ctrTitle"/>
          </p:nvPr>
        </p:nvSpPr>
        <p:spPr>
          <a:xfrm>
            <a:off x="1260475" y="928688"/>
            <a:ext cx="7559675" cy="1973262"/>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29" name="Google Shape;29;p14"/>
          <p:cNvSpPr txBox="1">
            <a:spLocks noGrp="1"/>
          </p:cNvSpPr>
          <p:nvPr>
            <p:ph type="subTitle" idx="1"/>
          </p:nvPr>
        </p:nvSpPr>
        <p:spPr>
          <a:xfrm>
            <a:off x="1260475" y="2978150"/>
            <a:ext cx="7559675" cy="1370013"/>
          </a:xfrm>
          <a:prstGeom prst="rect">
            <a:avLst/>
          </a:prstGeom>
          <a:noFill/>
          <a:ln>
            <a:noFill/>
          </a:ln>
        </p:spPr>
        <p:txBody>
          <a:bodyPr spcFirstLastPara="1" wrap="square" lIns="0" tIns="28425" rIns="0" bIns="0" anchor="t" anchorCtr="0">
            <a:noAutofit/>
          </a:bodyPr>
          <a:lstStyle>
            <a:lvl1pPr lvl="0" algn="ctr">
              <a:lnSpc>
                <a:spcPct val="93000"/>
              </a:lnSpc>
              <a:spcBef>
                <a:spcPts val="1425"/>
              </a:spcBef>
              <a:spcAft>
                <a:spcPts val="0"/>
              </a:spcAft>
              <a:buSzPts val="2400"/>
              <a:buNone/>
              <a:defRPr sz="2400"/>
            </a:lvl1pPr>
            <a:lvl2pPr lvl="1" algn="ctr">
              <a:lnSpc>
                <a:spcPct val="93000"/>
              </a:lnSpc>
              <a:spcBef>
                <a:spcPts val="1138"/>
              </a:spcBef>
              <a:spcAft>
                <a:spcPts val="0"/>
              </a:spcAft>
              <a:buSzPts val="2000"/>
              <a:buNone/>
              <a:defRPr sz="2000"/>
            </a:lvl2pPr>
            <a:lvl3pPr lvl="2" algn="ctr">
              <a:lnSpc>
                <a:spcPct val="93000"/>
              </a:lnSpc>
              <a:spcBef>
                <a:spcPts val="850"/>
              </a:spcBef>
              <a:spcAft>
                <a:spcPts val="0"/>
              </a:spcAft>
              <a:buSzPts val="1800"/>
              <a:buNone/>
              <a:defRPr sz="1800"/>
            </a:lvl3pPr>
            <a:lvl4pPr lvl="3" algn="ctr">
              <a:lnSpc>
                <a:spcPct val="93000"/>
              </a:lnSpc>
              <a:spcBef>
                <a:spcPts val="575"/>
              </a:spcBef>
              <a:spcAft>
                <a:spcPts val="0"/>
              </a:spcAft>
              <a:buSzPts val="1600"/>
              <a:buNone/>
              <a:defRPr sz="1600"/>
            </a:lvl4pPr>
            <a:lvl5pPr lvl="4" algn="ctr">
              <a:lnSpc>
                <a:spcPct val="93000"/>
              </a:lnSpc>
              <a:spcBef>
                <a:spcPts val="288"/>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30"/>
        <p:cNvGrpSpPr/>
        <p:nvPr/>
      </p:nvGrpSpPr>
      <p:grpSpPr>
        <a:xfrm>
          <a:off x="0" y="0"/>
          <a:ext cx="0" cy="0"/>
          <a:chOff x="0" y="0"/>
          <a:chExt cx="0" cy="0"/>
        </a:xfrm>
      </p:grpSpPr>
      <p:sp>
        <p:nvSpPr>
          <p:cNvPr id="31" name="Google Shape;31;p15"/>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2" name="Google Shape;32;p15"/>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a:off x="687388" y="1414463"/>
            <a:ext cx="8694737" cy="2357437"/>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5" name="Google Shape;35;p16"/>
          <p:cNvSpPr txBox="1">
            <a:spLocks noGrp="1"/>
          </p:cNvSpPr>
          <p:nvPr>
            <p:ph type="body" idx="1"/>
          </p:nvPr>
        </p:nvSpPr>
        <p:spPr>
          <a:xfrm>
            <a:off x="687388" y="3794125"/>
            <a:ext cx="8694737" cy="1241425"/>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2400"/>
              <a:buNone/>
              <a:defRPr sz="2400"/>
            </a:lvl1pPr>
            <a:lvl2pPr marL="914400" lvl="1" indent="-228600" algn="l">
              <a:lnSpc>
                <a:spcPct val="93000"/>
              </a:lnSpc>
              <a:spcBef>
                <a:spcPts val="1138"/>
              </a:spcBef>
              <a:spcAft>
                <a:spcPts val="0"/>
              </a:spcAft>
              <a:buSzPts val="2000"/>
              <a:buNone/>
              <a:defRPr sz="2000"/>
            </a:lvl2pPr>
            <a:lvl3pPr marL="1371600" lvl="2" indent="-228600" algn="l">
              <a:lnSpc>
                <a:spcPct val="93000"/>
              </a:lnSpc>
              <a:spcBef>
                <a:spcPts val="850"/>
              </a:spcBef>
              <a:spcAft>
                <a:spcPts val="0"/>
              </a:spcAft>
              <a:buSzPts val="1800"/>
              <a:buNone/>
              <a:defRPr sz="1800"/>
            </a:lvl3pPr>
            <a:lvl4pPr marL="1828800" lvl="3" indent="-228600" algn="l">
              <a:lnSpc>
                <a:spcPct val="93000"/>
              </a:lnSpc>
              <a:spcBef>
                <a:spcPts val="575"/>
              </a:spcBef>
              <a:spcAft>
                <a:spcPts val="0"/>
              </a:spcAft>
              <a:buSzPts val="1600"/>
              <a:buNone/>
              <a:defRPr sz="1600"/>
            </a:lvl4pPr>
            <a:lvl5pPr marL="2286000" lvl="4" indent="-228600" algn="l">
              <a:lnSpc>
                <a:spcPct val="93000"/>
              </a:lnSpc>
              <a:spcBef>
                <a:spcPts val="288"/>
              </a:spcBef>
              <a:spcAft>
                <a:spcPts val="0"/>
              </a:spcAft>
              <a:buSzPts val="1600"/>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503238"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body" idx="2"/>
          </p:nvPr>
        </p:nvSpPr>
        <p:spPr>
          <a:xfrm>
            <a:off x="5103813"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93738" y="301625"/>
            <a:ext cx="8694737" cy="1096963"/>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93738" y="1390650"/>
            <a:ext cx="426561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93738" y="2071688"/>
            <a:ext cx="426561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103813" y="1390650"/>
            <a:ext cx="428466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103813" y="2071688"/>
            <a:ext cx="428466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6"/>
        <p:cNvGrpSpPr/>
        <p:nvPr/>
      </p:nvGrpSpPr>
      <p:grpSpPr>
        <a:xfrm>
          <a:off x="0" y="0"/>
          <a:ext cx="0" cy="0"/>
          <a:chOff x="0" y="0"/>
          <a:chExt cx="0" cy="0"/>
        </a:xfrm>
      </p:grpSpPr>
      <p:sp>
        <p:nvSpPr>
          <p:cNvPr id="47" name="Google Shape;47;p19"/>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48"/>
        <p:cNvGrpSpPr/>
        <p:nvPr/>
      </p:nvGrpSpPr>
      <p:grpSpPr>
        <a:xfrm>
          <a:off x="0" y="0"/>
          <a:ext cx="0" cy="0"/>
          <a:chOff x="0" y="0"/>
          <a:chExt cx="0" cy="0"/>
        </a:xfrm>
      </p:grpSpPr>
      <p:sp>
        <p:nvSpPr>
          <p:cNvPr id="49" name="Google Shape;49;p20"/>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0" name="Google Shape;50;p20"/>
          <p:cNvSpPr txBox="1">
            <a:spLocks noGrp="1"/>
          </p:cNvSpPr>
          <p:nvPr>
            <p:ph type="body" idx="1"/>
          </p:nvPr>
        </p:nvSpPr>
        <p:spPr>
          <a:xfrm>
            <a:off x="4286250" y="815975"/>
            <a:ext cx="5102225" cy="4030663"/>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sz="3200"/>
            </a:lvl1pPr>
            <a:lvl2pPr marL="914400" lvl="1" indent="-228600" algn="l">
              <a:lnSpc>
                <a:spcPct val="93000"/>
              </a:lnSpc>
              <a:spcBef>
                <a:spcPts val="1138"/>
              </a:spcBef>
              <a:spcAft>
                <a:spcPts val="0"/>
              </a:spcAft>
              <a:buSzPts val="1400"/>
              <a:buNone/>
              <a:defRPr sz="2800"/>
            </a:lvl2pPr>
            <a:lvl3pPr marL="1371600" lvl="2" indent="-228600" algn="l">
              <a:lnSpc>
                <a:spcPct val="93000"/>
              </a:lnSpc>
              <a:spcBef>
                <a:spcPts val="850"/>
              </a:spcBef>
              <a:spcAft>
                <a:spcPts val="0"/>
              </a:spcAft>
              <a:buSzPts val="1400"/>
              <a:buNone/>
              <a:defRPr sz="2400"/>
            </a:lvl3pPr>
            <a:lvl4pPr marL="1828800" lvl="3" indent="-228600" algn="l">
              <a:lnSpc>
                <a:spcPct val="93000"/>
              </a:lnSpc>
              <a:spcBef>
                <a:spcPts val="575"/>
              </a:spcBef>
              <a:spcAft>
                <a:spcPts val="0"/>
              </a:spcAft>
              <a:buSzPts val="1400"/>
              <a:buNone/>
              <a:defRPr sz="2000"/>
            </a:lvl4pPr>
            <a:lvl5pPr marL="2286000" lvl="4" indent="-228600" algn="l">
              <a:lnSpc>
                <a:spcPct val="93000"/>
              </a:lnSpc>
              <a:spcBef>
                <a:spcPts val="288"/>
              </a:spcBef>
              <a:spcAft>
                <a:spcPts val="0"/>
              </a:spcAft>
              <a:buSzPts val="1400"/>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1" name="Google Shape;51;p20"/>
          <p:cNvSpPr txBox="1">
            <a:spLocks noGrp="1"/>
          </p:cNvSpPr>
          <p:nvPr>
            <p:ph type="body" idx="2"/>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52"/>
        <p:cNvGrpSpPr/>
        <p:nvPr/>
      </p:nvGrpSpPr>
      <p:grpSpPr>
        <a:xfrm>
          <a:off x="0" y="0"/>
          <a:ext cx="0" cy="0"/>
          <a:chOff x="0" y="0"/>
          <a:chExt cx="0" cy="0"/>
        </a:xfrm>
      </p:grpSpPr>
      <p:sp>
        <p:nvSpPr>
          <p:cNvPr id="53" name="Google Shape;53;p21"/>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4" name="Google Shape;54;p21"/>
          <p:cNvSpPr>
            <a:spLocks noGrp="1"/>
          </p:cNvSpPr>
          <p:nvPr>
            <p:ph type="pic" idx="2"/>
          </p:nvPr>
        </p:nvSpPr>
        <p:spPr>
          <a:xfrm>
            <a:off x="4286250" y="815975"/>
            <a:ext cx="5102225" cy="4030663"/>
          </a:xfrm>
          <a:prstGeom prst="rect">
            <a:avLst/>
          </a:prstGeom>
          <a:noFill/>
          <a:ln>
            <a:noFill/>
          </a:ln>
        </p:spPr>
      </p:sp>
      <p:sp>
        <p:nvSpPr>
          <p:cNvPr id="55" name="Google Shape;55;p21"/>
          <p:cNvSpPr txBox="1">
            <a:spLocks noGrp="1"/>
          </p:cNvSpPr>
          <p:nvPr>
            <p:ph type="body" idx="1"/>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
        <p:cNvGrpSpPr/>
        <p:nvPr/>
      </p:nvGrpSpPr>
      <p:grpSpPr>
        <a:xfrm>
          <a:off x="0" y="0"/>
          <a:ext cx="0" cy="0"/>
          <a:chOff x="0" y="0"/>
          <a:chExt cx="0" cy="0"/>
        </a:xfrm>
      </p:grpSpPr>
      <p:sp>
        <p:nvSpPr>
          <p:cNvPr id="24" name="Google Shape;24;p1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marR="0" lvl="0"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6pPr>
            <a:lvl7pPr marR="0" lvl="6"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7pPr>
            <a:lvl8pPr marR="0" lvl="7"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8pPr>
            <a:lvl9pPr marR="0" lvl="8"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9pPr>
          </a:lstStyle>
          <a:p>
            <a:endParaRPr/>
          </a:p>
        </p:txBody>
      </p:sp>
      <p:sp>
        <p:nvSpPr>
          <p:cNvPr id="25" name="Google Shape;25;p12"/>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marR="0" lvl="0" indent="-228600" algn="l" rtl="0">
              <a:lnSpc>
                <a:spcPct val="93000"/>
              </a:lnSpc>
              <a:spcBef>
                <a:spcPts val="1425"/>
              </a:spcBef>
              <a:spcAft>
                <a:spcPts val="0"/>
              </a:spcAft>
              <a:buSzPts val="1400"/>
              <a:buNone/>
              <a:defRPr sz="3200" b="0" i="0" u="none" strike="noStrike" cap="none">
                <a:solidFill>
                  <a:srgbClr val="000000"/>
                </a:solidFill>
                <a:latin typeface="Arial"/>
                <a:ea typeface="Arial"/>
                <a:cs typeface="Arial"/>
                <a:sym typeface="Arial"/>
              </a:defRPr>
            </a:lvl1pPr>
            <a:lvl2pPr marL="914400" marR="0" lvl="1" indent="-228600" algn="l" rtl="0">
              <a:lnSpc>
                <a:spcPct val="93000"/>
              </a:lnSpc>
              <a:spcBef>
                <a:spcPts val="1138"/>
              </a:spcBef>
              <a:spcAft>
                <a:spcPts val="0"/>
              </a:spcAft>
              <a:buSzPts val="1400"/>
              <a:buNone/>
              <a:defRPr sz="2800" b="0" i="0" u="none" strike="noStrike" cap="none">
                <a:solidFill>
                  <a:srgbClr val="000000"/>
                </a:solidFill>
                <a:latin typeface="Arial"/>
                <a:ea typeface="Arial"/>
                <a:cs typeface="Arial"/>
                <a:sym typeface="Arial"/>
              </a:defRPr>
            </a:lvl2pPr>
            <a:lvl3pPr marL="1371600" marR="0" lvl="2" indent="-228600" algn="l" rtl="0">
              <a:lnSpc>
                <a:spcPct val="93000"/>
              </a:lnSpc>
              <a:spcBef>
                <a:spcPts val="850"/>
              </a:spcBef>
              <a:spcAft>
                <a:spcPts val="0"/>
              </a:spcAft>
              <a:buSzPts val="1400"/>
              <a:buNone/>
              <a:defRPr sz="2400" b="0" i="0" u="none" strike="noStrike" cap="none">
                <a:solidFill>
                  <a:srgbClr val="000000"/>
                </a:solidFill>
                <a:latin typeface="Arial"/>
                <a:ea typeface="Arial"/>
                <a:cs typeface="Arial"/>
                <a:sym typeface="Arial"/>
              </a:defRPr>
            </a:lvl3pPr>
            <a:lvl4pPr marL="1828800" marR="0" lvl="3" indent="-228600" algn="l" rtl="0">
              <a:lnSpc>
                <a:spcPct val="93000"/>
              </a:lnSpc>
              <a:spcBef>
                <a:spcPts val="575"/>
              </a:spcBef>
              <a:spcAft>
                <a:spcPts val="0"/>
              </a:spcAft>
              <a:buSzPts val="1400"/>
              <a:buNone/>
              <a:defRPr sz="2000" b="0" i="0" u="none" strike="noStrike" cap="none">
                <a:solidFill>
                  <a:srgbClr val="000000"/>
                </a:solidFill>
                <a:latin typeface="Arial"/>
                <a:ea typeface="Arial"/>
                <a:cs typeface="Arial"/>
                <a:sym typeface="Arial"/>
              </a:defRPr>
            </a:lvl4pPr>
            <a:lvl5pPr marL="2286000" marR="0" lvl="4" indent="-228600" algn="l" rtl="0">
              <a:lnSpc>
                <a:spcPct val="93000"/>
              </a:lnSpc>
              <a:spcBef>
                <a:spcPts val="288"/>
              </a:spcBef>
              <a:spcAft>
                <a:spcPts val="0"/>
              </a:spcAft>
              <a:buSzPts val="1400"/>
              <a:buNone/>
              <a:defRPr sz="20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 y="0"/>
            <a:ext cx="10080624" cy="593827"/>
          </a:xfrm>
          <a:prstGeom prst="rect">
            <a:avLst/>
          </a:prstGeom>
        </p:spPr>
        <p:txBody>
          <a:bodyPr vert="horz" lIns="91440" tIns="45720" rIns="91440" bIns="45720" rtlCol="0" anchor="ctr">
            <a:noAutofit/>
          </a:bodyPr>
          <a:lstStyle/>
          <a:p>
            <a:r>
              <a:rPr lang="en-US" sz="1654" b="1" dirty="0">
                <a:solidFill>
                  <a:schemeClr val="tx1">
                    <a:lumMod val="50000"/>
                    <a:lumOff val="50000"/>
                  </a:schemeClr>
                </a:solidFill>
              </a:rPr>
              <a:t>KPI code </a:t>
            </a:r>
            <a:r>
              <a:rPr lang="en-US" sz="1819" b="1" dirty="0">
                <a:solidFill>
                  <a:schemeClr val="tx1">
                    <a:lumMod val="50000"/>
                    <a:lumOff val="50000"/>
                  </a:schemeClr>
                </a:solidFill>
              </a:rPr>
              <a:t>- </a:t>
            </a:r>
            <a:r>
              <a:rPr lang="en-US" sz="1654" b="1" dirty="0">
                <a:solidFill>
                  <a:schemeClr val="tx1">
                    <a:lumMod val="50000"/>
                    <a:lumOff val="50000"/>
                  </a:schemeClr>
                </a:solidFill>
              </a:rPr>
              <a:t>KPI name</a:t>
            </a:r>
            <a:endParaRPr lang="en-US" dirty="0"/>
          </a:p>
        </p:txBody>
      </p:sp>
      <p:cxnSp>
        <p:nvCxnSpPr>
          <p:cNvPr id="8" name="Gerade Verbindung 7"/>
          <p:cNvCxnSpPr/>
          <p:nvPr userDrawn="1"/>
        </p:nvCxnSpPr>
        <p:spPr>
          <a:xfrm>
            <a:off x="0" y="593829"/>
            <a:ext cx="10080625"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xmlns="" id="{5E8A9E16-C193-4E5B-B9C6-F4E1DAD62E47}"/>
              </a:ext>
            </a:extLst>
          </p:cNvPr>
          <p:cNvSpPr/>
          <p:nvPr userDrawn="1"/>
        </p:nvSpPr>
        <p:spPr>
          <a:xfrm>
            <a:off x="2391537" y="5033103"/>
            <a:ext cx="7185055" cy="376257"/>
          </a:xfrm>
          <a:prstGeom prst="rect">
            <a:avLst/>
          </a:prstGeom>
        </p:spPr>
        <p:txBody>
          <a:bodyPr wrap="square">
            <a:spAutoFit/>
          </a:bodyPr>
          <a:lstStyle/>
          <a:p>
            <a:r>
              <a:rPr lang="en-US" sz="992" dirty="0"/>
              <a:t>TRAINING  MODULE </a:t>
            </a:r>
            <a:r>
              <a:rPr lang="el-GR" sz="992" dirty="0"/>
              <a:t> </a:t>
            </a:r>
            <a:r>
              <a:rPr lang="en-US" sz="992" dirty="0"/>
              <a:t>4</a:t>
            </a:r>
            <a:r>
              <a:rPr lang="it-IT" sz="992" dirty="0"/>
              <a:t/>
            </a:r>
            <a:br>
              <a:rPr lang="it-IT" sz="992" dirty="0"/>
            </a:br>
            <a:r>
              <a:rPr lang="en-US" sz="992" dirty="0"/>
              <a:t>THE ASSESSMENT CRITERIA OF SBTOOL –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418815" y="4933878"/>
            <a:ext cx="1972722" cy="580181"/>
          </a:xfrm>
          <a:prstGeom prst="rect">
            <a:avLst/>
          </a:prstGeom>
        </p:spPr>
      </p:pic>
      <p:sp>
        <p:nvSpPr>
          <p:cNvPr id="11" name="Rectangle 10"/>
          <p:cNvSpPr/>
          <p:nvPr userDrawn="1"/>
        </p:nvSpPr>
        <p:spPr>
          <a:xfrm>
            <a:off x="0" y="5447207"/>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667927856"/>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ctr" defTabSz="756117" rtl="0" eaLnBrk="1" latinLnBrk="0" hangingPunct="1">
        <a:spcBef>
          <a:spcPct val="0"/>
        </a:spcBef>
        <a:buNone/>
        <a:defRPr sz="1654" kern="1200">
          <a:solidFill>
            <a:schemeClr val="tx1"/>
          </a:solidFill>
          <a:latin typeface="+mj-lt"/>
          <a:ea typeface="+mj-ea"/>
          <a:cs typeface="+mj-cs"/>
        </a:defRPr>
      </a:lvl1pPr>
    </p:titleStyle>
    <p:bodyStyle>
      <a:lvl1pPr marL="283544" indent="-283544" algn="l" defTabSz="756117" rtl="0" eaLnBrk="1" latinLnBrk="0" hangingPunct="1">
        <a:spcBef>
          <a:spcPct val="20000"/>
        </a:spcBef>
        <a:buFont typeface="Arial" panose="020B0604020202020204" pitchFamily="34" charset="0"/>
        <a:buChar char="•"/>
        <a:defRPr sz="2646" kern="1200">
          <a:solidFill>
            <a:schemeClr val="tx1"/>
          </a:solidFill>
          <a:latin typeface="+mn-lt"/>
          <a:ea typeface="+mn-ea"/>
          <a:cs typeface="+mn-cs"/>
        </a:defRPr>
      </a:lvl1pPr>
      <a:lvl2pPr marL="614345" indent="-236287" algn="l" defTabSz="756117" rtl="0" eaLnBrk="1" latinLnBrk="0" hangingPunct="1">
        <a:spcBef>
          <a:spcPct val="20000"/>
        </a:spcBef>
        <a:buFont typeface="Arial" panose="020B0604020202020204" pitchFamily="34" charset="0"/>
        <a:buChar char="–"/>
        <a:defRPr sz="2315" kern="1200">
          <a:solidFill>
            <a:schemeClr val="tx1"/>
          </a:solidFill>
          <a:latin typeface="+mn-lt"/>
          <a:ea typeface="+mn-ea"/>
          <a:cs typeface="+mn-cs"/>
        </a:defRPr>
      </a:lvl2pPr>
      <a:lvl3pPr marL="945147" indent="-189029" algn="l" defTabSz="756117" rtl="0" eaLnBrk="1" latinLnBrk="0" hangingPunct="1">
        <a:spcBef>
          <a:spcPct val="20000"/>
        </a:spcBef>
        <a:buFont typeface="Arial" panose="020B0604020202020204" pitchFamily="34" charset="0"/>
        <a:buChar char="•"/>
        <a:defRPr sz="1985" kern="1200">
          <a:solidFill>
            <a:schemeClr val="tx1"/>
          </a:solidFill>
          <a:latin typeface="+mn-lt"/>
          <a:ea typeface="+mn-ea"/>
          <a:cs typeface="+mn-cs"/>
        </a:defRPr>
      </a:lvl3pPr>
      <a:lvl4pPr marL="1323205"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4pPr>
      <a:lvl5pPr marL="1701264"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5pPr>
      <a:lvl6pPr marL="2079323"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6pPr>
      <a:lvl7pPr marL="2457381"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7pPr>
      <a:lvl8pPr marL="2835440"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8pPr>
      <a:lvl9pPr marL="3213499"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9pPr>
    </p:bodyStyle>
    <p:otherStyle>
      <a:defPPr>
        <a:defRPr lang="en-US"/>
      </a:defPPr>
      <a:lvl1pPr marL="0" algn="l" defTabSz="756117" rtl="0" eaLnBrk="1" latinLnBrk="0" hangingPunct="1">
        <a:defRPr sz="1488" kern="1200">
          <a:solidFill>
            <a:schemeClr val="tx1"/>
          </a:solidFill>
          <a:latin typeface="+mn-lt"/>
          <a:ea typeface="+mn-ea"/>
          <a:cs typeface="+mn-cs"/>
        </a:defRPr>
      </a:lvl1pPr>
      <a:lvl2pPr marL="378059" algn="l" defTabSz="756117" rtl="0" eaLnBrk="1" latinLnBrk="0" hangingPunct="1">
        <a:defRPr sz="1488" kern="1200">
          <a:solidFill>
            <a:schemeClr val="tx1"/>
          </a:solidFill>
          <a:latin typeface="+mn-lt"/>
          <a:ea typeface="+mn-ea"/>
          <a:cs typeface="+mn-cs"/>
        </a:defRPr>
      </a:lvl2pPr>
      <a:lvl3pPr marL="756117" algn="l" defTabSz="756117" rtl="0" eaLnBrk="1" latinLnBrk="0" hangingPunct="1">
        <a:defRPr sz="1488" kern="1200">
          <a:solidFill>
            <a:schemeClr val="tx1"/>
          </a:solidFill>
          <a:latin typeface="+mn-lt"/>
          <a:ea typeface="+mn-ea"/>
          <a:cs typeface="+mn-cs"/>
        </a:defRPr>
      </a:lvl3pPr>
      <a:lvl4pPr marL="1134176" algn="l" defTabSz="756117" rtl="0" eaLnBrk="1" latinLnBrk="0" hangingPunct="1">
        <a:defRPr sz="1488" kern="1200">
          <a:solidFill>
            <a:schemeClr val="tx1"/>
          </a:solidFill>
          <a:latin typeface="+mn-lt"/>
          <a:ea typeface="+mn-ea"/>
          <a:cs typeface="+mn-cs"/>
        </a:defRPr>
      </a:lvl4pPr>
      <a:lvl5pPr marL="1512235" algn="l" defTabSz="756117" rtl="0" eaLnBrk="1" latinLnBrk="0" hangingPunct="1">
        <a:defRPr sz="1488" kern="1200">
          <a:solidFill>
            <a:schemeClr val="tx1"/>
          </a:solidFill>
          <a:latin typeface="+mn-lt"/>
          <a:ea typeface="+mn-ea"/>
          <a:cs typeface="+mn-cs"/>
        </a:defRPr>
      </a:lvl5pPr>
      <a:lvl6pPr marL="1890293" algn="l" defTabSz="756117" rtl="0" eaLnBrk="1" latinLnBrk="0" hangingPunct="1">
        <a:defRPr sz="1488" kern="1200">
          <a:solidFill>
            <a:schemeClr val="tx1"/>
          </a:solidFill>
          <a:latin typeface="+mn-lt"/>
          <a:ea typeface="+mn-ea"/>
          <a:cs typeface="+mn-cs"/>
        </a:defRPr>
      </a:lvl6pPr>
      <a:lvl7pPr marL="2268352" algn="l" defTabSz="756117" rtl="0" eaLnBrk="1" latinLnBrk="0" hangingPunct="1">
        <a:defRPr sz="1488" kern="1200">
          <a:solidFill>
            <a:schemeClr val="tx1"/>
          </a:solidFill>
          <a:latin typeface="+mn-lt"/>
          <a:ea typeface="+mn-ea"/>
          <a:cs typeface="+mn-cs"/>
        </a:defRPr>
      </a:lvl7pPr>
      <a:lvl8pPr marL="2646411" algn="l" defTabSz="756117" rtl="0" eaLnBrk="1" latinLnBrk="0" hangingPunct="1">
        <a:defRPr sz="1488" kern="1200">
          <a:solidFill>
            <a:schemeClr val="tx1"/>
          </a:solidFill>
          <a:latin typeface="+mn-lt"/>
          <a:ea typeface="+mn-ea"/>
          <a:cs typeface="+mn-cs"/>
        </a:defRPr>
      </a:lvl8pPr>
      <a:lvl9pPr marL="3024469" algn="l" defTabSz="756117"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19.png"/><Relationship Id="rId7" Type="http://schemas.openxmlformats.org/officeDocument/2006/relationships/image" Target="../media/image33.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2.JP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11.jpe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9.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1284760" y="2516163"/>
            <a:ext cx="5388261" cy="2083898"/>
          </a:xfrm>
          <a:prstGeom prst="rect">
            <a:avLst/>
          </a:prstGeom>
        </p:spPr>
        <p:txBody>
          <a:bodyPr/>
          <a:lstStyle/>
          <a:p>
            <a:pPr marL="0" indent="0">
              <a:buNone/>
            </a:pPr>
            <a:r>
              <a:rPr lang="ar-JO" sz="2800" dirty="0" smtClean="0">
                <a:solidFill>
                  <a:srgbClr val="0070C0"/>
                </a:solidFill>
              </a:rPr>
              <a:t>الوحدة التدريبية السادسة</a:t>
            </a:r>
            <a:endParaRPr lang="en-US" sz="2800" dirty="0">
              <a:solidFill>
                <a:srgbClr val="0070C0"/>
              </a:solidFill>
            </a:endParaRPr>
          </a:p>
          <a:p>
            <a:pPr marL="0" indent="0">
              <a:buNone/>
            </a:pPr>
            <a:r>
              <a:rPr lang="ar-JO" sz="2800" dirty="0" smtClean="0"/>
              <a:t>عرض دراسات الحالة: </a:t>
            </a:r>
            <a:endParaRPr lang="it-IT" sz="2800" dirty="0"/>
          </a:p>
          <a:p>
            <a:pPr marL="0" indent="0">
              <a:buNone/>
            </a:pPr>
            <a:r>
              <a:rPr lang="ar-JO" sz="2800" dirty="0" smtClean="0"/>
              <a:t>اربد-الاردن    </a:t>
            </a:r>
            <a:endParaRPr lang="it-IT" sz="2800" dirty="0"/>
          </a:p>
        </p:txBody>
      </p:sp>
    </p:spTree>
    <p:extLst>
      <p:ext uri="{BB962C8B-B14F-4D97-AF65-F5344CB8AC3E}">
        <p14:creationId xmlns:p14="http://schemas.microsoft.com/office/powerpoint/2010/main" val="1091513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1"/>
        <p:cNvGrpSpPr/>
        <p:nvPr/>
      </p:nvGrpSpPr>
      <p:grpSpPr>
        <a:xfrm>
          <a:off x="0" y="0"/>
          <a:ext cx="0" cy="0"/>
          <a:chOff x="0" y="0"/>
          <a:chExt cx="0" cy="0"/>
        </a:xfrm>
      </p:grpSpPr>
      <p:sp>
        <p:nvSpPr>
          <p:cNvPr id="172" name="Google Shape;172;p4"/>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3" name="Google Shape;173;p4"/>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4" name="Google Shape;174;p4"/>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75" name="Google Shape;175;p4"/>
          <p:cNvSpPr txBox="1"/>
          <p:nvPr/>
        </p:nvSpPr>
        <p:spPr>
          <a:xfrm>
            <a:off x="1309559" y="1627056"/>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ar-JO" sz="3700" b="1" dirty="0" smtClean="0">
                <a:solidFill>
                  <a:schemeClr val="lt1"/>
                </a:solidFill>
              </a:rPr>
              <a:t>تحديد نقاط الضعف والاهداف التي يجب تحقيقها</a:t>
            </a:r>
            <a:endParaRPr sz="3700" b="1" dirty="0">
              <a:solidFill>
                <a:schemeClr val="lt1"/>
              </a:solidFill>
              <a:latin typeface="Arial"/>
              <a:ea typeface="Arial"/>
              <a:cs typeface="Arial"/>
              <a:sym typeface="Arial"/>
            </a:endParaRPr>
          </a:p>
        </p:txBody>
      </p:sp>
      <p:sp>
        <p:nvSpPr>
          <p:cNvPr id="176" name="Google Shape;176;p4"/>
          <p:cNvSpPr/>
          <p:nvPr/>
        </p:nvSpPr>
        <p:spPr>
          <a:xfrm>
            <a:off x="3325554" y="5331404"/>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177" name="Google Shape;177;p4"/>
          <p:cNvGrpSpPr/>
          <p:nvPr/>
        </p:nvGrpSpPr>
        <p:grpSpPr>
          <a:xfrm>
            <a:off x="59798" y="5061866"/>
            <a:ext cx="1998515" cy="549338"/>
            <a:chOff x="1430485" y="5013244"/>
            <a:chExt cx="2186475" cy="601003"/>
          </a:xfrm>
        </p:grpSpPr>
        <p:pic>
          <p:nvPicPr>
            <p:cNvPr id="178" name="Google Shape;178;p4"/>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179" name="Google Shape;179;p4"/>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180" name="Google Shape;180;p4"/>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181" name="Google Shape;181;p4" descr="Appunti mischiati con riempimento a tinta unita"/>
          <p:cNvPicPr preferRelativeResize="0"/>
          <p:nvPr/>
        </p:nvPicPr>
        <p:blipFill rotWithShape="1">
          <a:blip r:embed="rId5">
            <a:alphaModFix/>
          </a:blip>
          <a:srcRect/>
          <a:stretch/>
        </p:blipFill>
        <p:spPr>
          <a:xfrm>
            <a:off x="8798916" y="1659302"/>
            <a:ext cx="1281709" cy="128170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6"/>
        <p:cNvGrpSpPr/>
        <p:nvPr/>
      </p:nvGrpSpPr>
      <p:grpSpPr>
        <a:xfrm>
          <a:off x="0" y="0"/>
          <a:ext cx="0" cy="0"/>
          <a:chOff x="0" y="0"/>
          <a:chExt cx="0" cy="0"/>
        </a:xfrm>
      </p:grpSpPr>
      <p:sp>
        <p:nvSpPr>
          <p:cNvPr id="187" name="Google Shape;187;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88" name="Google Shape;188;p5"/>
          <p:cNvSpPr txBox="1"/>
          <p:nvPr/>
        </p:nvSpPr>
        <p:spPr>
          <a:xfrm>
            <a:off x="312966" y="953041"/>
            <a:ext cx="9638400" cy="1938952"/>
          </a:xfrm>
          <a:prstGeom prst="rect">
            <a:avLst/>
          </a:prstGeom>
          <a:noFill/>
          <a:ln>
            <a:noFill/>
          </a:ln>
        </p:spPr>
        <p:txBody>
          <a:bodyPr spcFirstLastPara="1" wrap="square" lIns="91425" tIns="45700" rIns="91425" bIns="45700" anchor="t" anchorCtr="0">
            <a:spAutoFit/>
          </a:bodyPr>
          <a:lstStyle/>
          <a:p>
            <a:pPr marL="457200" lvl="0" indent="-317500" algn="r" rtl="1">
              <a:lnSpc>
                <a:spcPct val="200000"/>
              </a:lnSpc>
              <a:buClr>
                <a:srgbClr val="404040"/>
              </a:buClr>
              <a:buSzPts val="1400"/>
              <a:buFont typeface="Poppins"/>
              <a:buChar char="●"/>
            </a:pPr>
            <a:r>
              <a:rPr lang="ar-JO" sz="1200" i="1" dirty="0" smtClean="0">
                <a:solidFill>
                  <a:srgbClr val="404040"/>
                </a:solidFill>
                <a:latin typeface="+mn-lt"/>
                <a:ea typeface="Poppins"/>
                <a:cs typeface="Poppins"/>
                <a:sym typeface="Poppins"/>
              </a:rPr>
              <a:t>توافر </a:t>
            </a:r>
            <a:r>
              <a:rPr lang="ar-JO" sz="1200" b="1" i="1" dirty="0">
                <a:solidFill>
                  <a:srgbClr val="FF0000"/>
                </a:solidFill>
                <a:latin typeface="+mn-lt"/>
                <a:ea typeface="Poppins"/>
                <a:cs typeface="Poppins"/>
                <a:sym typeface="Poppins"/>
              </a:rPr>
              <a:t>المناطق الحضرية الخضراء</a:t>
            </a:r>
            <a:r>
              <a:rPr lang="ar-JO" sz="1200" i="1" dirty="0">
                <a:solidFill>
                  <a:srgbClr val="404040"/>
                </a:solidFill>
                <a:latin typeface="+mn-lt"/>
                <a:ea typeface="Poppins"/>
                <a:cs typeface="Poppins"/>
                <a:sym typeface="Poppins"/>
              </a:rPr>
              <a:t> وإمكانية الوصول إليها</a:t>
            </a:r>
            <a:r>
              <a:rPr lang="en-US" sz="1200" i="1" dirty="0" smtClean="0">
                <a:solidFill>
                  <a:srgbClr val="404040"/>
                </a:solidFill>
                <a:latin typeface="+mn-lt"/>
                <a:ea typeface="Poppins"/>
                <a:cs typeface="Poppins"/>
                <a:sym typeface="Poppins"/>
              </a:rPr>
              <a:t>.</a:t>
            </a:r>
            <a:endParaRPr sz="1200" i="1" dirty="0">
              <a:solidFill>
                <a:srgbClr val="404040"/>
              </a:solidFill>
              <a:latin typeface="+mn-lt"/>
              <a:ea typeface="Poppins"/>
              <a:cs typeface="Poppins"/>
              <a:sym typeface="Poppins"/>
            </a:endParaRPr>
          </a:p>
          <a:p>
            <a:pPr marL="457200" lvl="0" indent="-317500" algn="r" rtl="1">
              <a:lnSpc>
                <a:spcPct val="200000"/>
              </a:lnSpc>
              <a:buClr>
                <a:srgbClr val="404040"/>
              </a:buClr>
              <a:buSzPts val="1400"/>
              <a:buFont typeface="Poppins"/>
              <a:buChar char="●"/>
            </a:pPr>
            <a:r>
              <a:rPr lang="ar-JO" sz="1200" b="1" i="1" dirty="0">
                <a:solidFill>
                  <a:srgbClr val="FF0000"/>
                </a:solidFill>
                <a:latin typeface="+mn-lt"/>
                <a:ea typeface="Poppins"/>
                <a:cs typeface="Poppins"/>
                <a:sym typeface="Poppins"/>
              </a:rPr>
              <a:t>كثافة المناطق الخضراء ونسبة المساحات الخضراء </a:t>
            </a:r>
            <a:r>
              <a:rPr lang="ar-JO" sz="1200" i="1" dirty="0">
                <a:solidFill>
                  <a:schemeClr val="tx1"/>
                </a:solidFill>
                <a:latin typeface="+mn-lt"/>
                <a:ea typeface="Poppins"/>
                <a:cs typeface="Poppins"/>
                <a:sym typeface="Poppins"/>
              </a:rPr>
              <a:t>إلى عدد سكان الحي</a:t>
            </a:r>
            <a:r>
              <a:rPr lang="ar-JO" sz="1200" i="1" dirty="0" smtClean="0">
                <a:solidFill>
                  <a:schemeClr val="tx1"/>
                </a:solidFill>
                <a:latin typeface="+mn-lt"/>
                <a:ea typeface="Poppins"/>
                <a:cs typeface="Poppins"/>
                <a:sym typeface="Poppins"/>
              </a:rPr>
              <a:t>.</a:t>
            </a:r>
          </a:p>
          <a:p>
            <a:pPr marL="457200" lvl="0" indent="-317500" algn="r" rtl="1">
              <a:lnSpc>
                <a:spcPct val="200000"/>
              </a:lnSpc>
              <a:buClr>
                <a:srgbClr val="404040"/>
              </a:buClr>
              <a:buSzPts val="1400"/>
              <a:buFont typeface="Poppins"/>
              <a:buChar char="●"/>
            </a:pPr>
            <a:r>
              <a:rPr lang="ar-JO" sz="1200" i="1" dirty="0">
                <a:solidFill>
                  <a:srgbClr val="404040"/>
                </a:solidFill>
                <a:latin typeface="+mn-lt"/>
                <a:ea typeface="Poppins"/>
                <a:cs typeface="Poppins"/>
                <a:sym typeface="Poppins"/>
              </a:rPr>
              <a:t>إجمالي استهلاك </a:t>
            </a:r>
            <a:r>
              <a:rPr lang="ar-JO" sz="1200" b="1" i="1" dirty="0">
                <a:solidFill>
                  <a:srgbClr val="FF0000"/>
                </a:solidFill>
                <a:latin typeface="+mn-lt"/>
                <a:ea typeface="Poppins"/>
                <a:cs typeface="Poppins"/>
                <a:sym typeface="Poppins"/>
              </a:rPr>
              <a:t>الطاقة الكهربائية النهائي لعمليات البناء/المباني </a:t>
            </a:r>
            <a:r>
              <a:rPr lang="ar-JO" sz="1200" b="1" i="1" dirty="0" smtClean="0">
                <a:solidFill>
                  <a:srgbClr val="FF0000"/>
                </a:solidFill>
                <a:latin typeface="+mn-lt"/>
                <a:ea typeface="Poppins"/>
                <a:cs typeface="Poppins"/>
                <a:sym typeface="Poppins"/>
              </a:rPr>
              <a:t>السكنية</a:t>
            </a:r>
            <a:r>
              <a:rPr lang="ar-JO" sz="1200" i="1" dirty="0" smtClean="0">
                <a:solidFill>
                  <a:schemeClr val="tx1"/>
                </a:solidFill>
                <a:latin typeface="+mn-lt"/>
                <a:ea typeface="Poppins"/>
                <a:cs typeface="Poppins"/>
                <a:sym typeface="Poppins"/>
              </a:rPr>
              <a:t>.</a:t>
            </a:r>
          </a:p>
          <a:p>
            <a:pPr marL="457200" lvl="0" indent="-317500" algn="r" rtl="1">
              <a:lnSpc>
                <a:spcPct val="200000"/>
              </a:lnSpc>
              <a:buClr>
                <a:srgbClr val="404040"/>
              </a:buClr>
              <a:buSzPts val="1400"/>
              <a:buFont typeface="Poppins"/>
              <a:buChar char="●"/>
            </a:pPr>
            <a:r>
              <a:rPr lang="ar-JO" sz="1200" i="1" dirty="0">
                <a:solidFill>
                  <a:srgbClr val="404040"/>
                </a:solidFill>
                <a:latin typeface="+mn-lt"/>
                <a:ea typeface="Poppins"/>
                <a:cs typeface="Poppins"/>
                <a:sym typeface="Poppins"/>
              </a:rPr>
              <a:t>إجمالي </a:t>
            </a:r>
            <a:r>
              <a:rPr lang="ar-JO" sz="1200" b="1" i="1" dirty="0">
                <a:solidFill>
                  <a:srgbClr val="FF0000"/>
                </a:solidFill>
                <a:latin typeface="+mn-lt"/>
                <a:ea typeface="Poppins"/>
                <a:cs typeface="Poppins"/>
                <a:sym typeface="Poppins"/>
              </a:rPr>
              <a:t>الطلب على الطاقة الأولية لعمليات </a:t>
            </a:r>
            <a:r>
              <a:rPr lang="ar-JO" sz="1200" b="1" i="1" dirty="0" smtClean="0">
                <a:solidFill>
                  <a:srgbClr val="FF0000"/>
                </a:solidFill>
                <a:latin typeface="+mn-lt"/>
                <a:ea typeface="Poppins"/>
                <a:cs typeface="Poppins"/>
                <a:sym typeface="Poppins"/>
              </a:rPr>
              <a:t>البناء</a:t>
            </a:r>
            <a:r>
              <a:rPr lang="ar-JO" sz="1200" i="1" dirty="0" smtClean="0">
                <a:solidFill>
                  <a:schemeClr val="tx1"/>
                </a:solidFill>
                <a:latin typeface="+mn-lt"/>
                <a:ea typeface="Poppins"/>
                <a:cs typeface="Poppins"/>
                <a:sym typeface="Poppins"/>
              </a:rPr>
              <a:t>.</a:t>
            </a:r>
          </a:p>
          <a:p>
            <a:pPr marL="457200" lvl="0" indent="-317500" algn="r" rtl="1">
              <a:lnSpc>
                <a:spcPct val="200000"/>
              </a:lnSpc>
              <a:buClr>
                <a:srgbClr val="404040"/>
              </a:buClr>
              <a:buSzPts val="1400"/>
              <a:buFont typeface="Poppins"/>
              <a:buChar char="●"/>
            </a:pPr>
            <a:r>
              <a:rPr lang="ar-JO" sz="1200" i="1" dirty="0">
                <a:solidFill>
                  <a:schemeClr val="tx1"/>
                </a:solidFill>
                <a:latin typeface="+mn-lt"/>
                <a:ea typeface="Poppins"/>
                <a:cs typeface="Poppins"/>
                <a:sym typeface="Poppins"/>
              </a:rPr>
              <a:t>حصة</a:t>
            </a:r>
            <a:r>
              <a:rPr lang="ar-JO" sz="1200" b="1" i="1" dirty="0">
                <a:solidFill>
                  <a:srgbClr val="FF0000"/>
                </a:solidFill>
                <a:latin typeface="+mn-lt"/>
                <a:ea typeface="Poppins"/>
                <a:cs typeface="Poppins"/>
                <a:sym typeface="Poppins"/>
              </a:rPr>
              <a:t> الطاقة المتجددة في الموقع</a:t>
            </a:r>
            <a:r>
              <a:rPr lang="ar-JO" sz="1200" i="1" dirty="0">
                <a:solidFill>
                  <a:srgbClr val="404040"/>
                </a:solidFill>
                <a:latin typeface="+mn-lt"/>
                <a:ea typeface="Poppins"/>
                <a:cs typeface="Poppins"/>
                <a:sym typeface="Poppins"/>
              </a:rPr>
              <a:t>، نسبة إلى إجمالي الطاقة الحرارية النهائية، والطاقة الكهربائية، واستهلاك الطاقة لعمليات البناء.</a:t>
            </a:r>
            <a:endParaRPr sz="1200" i="1" dirty="0">
              <a:solidFill>
                <a:srgbClr val="404040"/>
              </a:solidFill>
              <a:latin typeface="+mn-lt"/>
              <a:ea typeface="Poppins"/>
              <a:cs typeface="Poppins"/>
              <a:sym typeface="Poppins"/>
            </a:endParaRPr>
          </a:p>
        </p:txBody>
      </p:sp>
      <p:sp>
        <p:nvSpPr>
          <p:cNvPr id="189" name="Google Shape;189;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90" name="Google Shape;190;p5"/>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0">
              <a:lnSpc>
                <a:spcPct val="115000"/>
              </a:lnSpc>
              <a:spcBef>
                <a:spcPts val="0"/>
              </a:spcBef>
              <a:spcAft>
                <a:spcPts val="0"/>
              </a:spcAft>
              <a:buNone/>
            </a:pPr>
            <a:r>
              <a:rPr lang="ar-JO" sz="2200" b="1" dirty="0" smtClean="0">
                <a:solidFill>
                  <a:schemeClr val="lt1"/>
                </a:solidFill>
              </a:rPr>
              <a:t>تحديد نقاط الضعف – حي النزهة</a:t>
            </a:r>
            <a:endParaRPr dirty="0"/>
          </a:p>
        </p:txBody>
      </p:sp>
      <p:pic>
        <p:nvPicPr>
          <p:cNvPr id="191" name="Google Shape;191;p5"/>
          <p:cNvPicPr preferRelativeResize="0"/>
          <p:nvPr/>
        </p:nvPicPr>
        <p:blipFill rotWithShape="1">
          <a:blip r:embed="rId3">
            <a:alphaModFix/>
          </a:blip>
          <a:srcRect/>
          <a:stretch/>
        </p:blipFill>
        <p:spPr>
          <a:xfrm>
            <a:off x="9642267" y="5180013"/>
            <a:ext cx="433388" cy="490537"/>
          </a:xfrm>
          <a:prstGeom prst="rect">
            <a:avLst/>
          </a:prstGeom>
          <a:noFill/>
          <a:ln>
            <a:noFill/>
          </a:ln>
        </p:spPr>
      </p:pic>
      <p:sp>
        <p:nvSpPr>
          <p:cNvPr id="192" name="Google Shape;192;p5"/>
          <p:cNvSpPr/>
          <p:nvPr/>
        </p:nvSpPr>
        <p:spPr>
          <a:xfrm>
            <a:off x="9553828" y="5288881"/>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١١</a:t>
            </a:r>
            <a:endParaRPr sz="900" dirty="0">
              <a:solidFill>
                <a:schemeClr val="lt1"/>
              </a:solidFill>
              <a:latin typeface="Arial"/>
              <a:ea typeface="Arial"/>
              <a:cs typeface="Arial"/>
              <a:sym typeface="Arial"/>
            </a:endParaRPr>
          </a:p>
        </p:txBody>
      </p:sp>
      <p:sp>
        <p:nvSpPr>
          <p:cNvPr id="193" name="Google Shape;193;p5"/>
          <p:cNvSpPr/>
          <p:nvPr/>
        </p:nvSpPr>
        <p:spPr>
          <a:xfrm>
            <a:off x="3325554" y="5309894"/>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194" name="Google Shape;194;p5"/>
          <p:cNvGrpSpPr/>
          <p:nvPr/>
        </p:nvGrpSpPr>
        <p:grpSpPr>
          <a:xfrm>
            <a:off x="138061" y="5024116"/>
            <a:ext cx="1998515" cy="549338"/>
            <a:chOff x="1430485" y="5013244"/>
            <a:chExt cx="2186475" cy="601003"/>
          </a:xfrm>
        </p:grpSpPr>
        <p:pic>
          <p:nvPicPr>
            <p:cNvPr id="195" name="Google Shape;19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196" name="Google Shape;19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197" name="Google Shape;197;p5"/>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3" name="Picture 2">
            <a:extLst>
              <a:ext uri="{FF2B5EF4-FFF2-40B4-BE49-F238E27FC236}">
                <a16:creationId xmlns:a16="http://schemas.microsoft.com/office/drawing/2014/main" xmlns="" id="{CD847749-6262-4BCA-9660-38D8C2823193}"/>
              </a:ext>
            </a:extLst>
          </p:cNvPr>
          <p:cNvPicPr>
            <a:picLocks noChangeAspect="1"/>
          </p:cNvPicPr>
          <p:nvPr/>
        </p:nvPicPr>
        <p:blipFill>
          <a:blip r:embed="rId6"/>
          <a:stretch>
            <a:fillRect/>
          </a:stretch>
        </p:blipFill>
        <p:spPr>
          <a:xfrm>
            <a:off x="98851" y="4222209"/>
            <a:ext cx="9906000" cy="495300"/>
          </a:xfrm>
          <a:prstGeom prst="rect">
            <a:avLst/>
          </a:prstGeom>
        </p:spPr>
      </p:pic>
      <p:pic>
        <p:nvPicPr>
          <p:cNvPr id="5" name="Picture 4">
            <a:extLst>
              <a:ext uri="{FF2B5EF4-FFF2-40B4-BE49-F238E27FC236}">
                <a16:creationId xmlns:a16="http://schemas.microsoft.com/office/drawing/2014/main" xmlns="" id="{36F75EA2-8781-496E-9763-59BE35649A68}"/>
              </a:ext>
            </a:extLst>
          </p:cNvPr>
          <p:cNvPicPr>
            <a:picLocks noChangeAspect="1"/>
          </p:cNvPicPr>
          <p:nvPr/>
        </p:nvPicPr>
        <p:blipFill rotWithShape="1">
          <a:blip r:embed="rId7"/>
          <a:srcRect l="28" t="1547" r="20" b="317"/>
          <a:stretch/>
        </p:blipFill>
        <p:spPr>
          <a:xfrm>
            <a:off x="244729" y="3274888"/>
            <a:ext cx="9507563" cy="308223"/>
          </a:xfrm>
          <a:prstGeom prst="rect">
            <a:avLst/>
          </a:prstGeom>
        </p:spPr>
      </p:pic>
      <p:pic>
        <p:nvPicPr>
          <p:cNvPr id="7" name="Picture 6">
            <a:extLst>
              <a:ext uri="{FF2B5EF4-FFF2-40B4-BE49-F238E27FC236}">
                <a16:creationId xmlns:a16="http://schemas.microsoft.com/office/drawing/2014/main" xmlns="" id="{AF97CCFC-CBB8-4148-ACBF-049F8D3FBD9B}"/>
              </a:ext>
            </a:extLst>
          </p:cNvPr>
          <p:cNvPicPr>
            <a:picLocks noChangeAspect="1"/>
          </p:cNvPicPr>
          <p:nvPr/>
        </p:nvPicPr>
        <p:blipFill>
          <a:blip r:embed="rId8"/>
          <a:stretch>
            <a:fillRect/>
          </a:stretch>
        </p:blipFill>
        <p:spPr>
          <a:xfrm>
            <a:off x="98851" y="3765676"/>
            <a:ext cx="9799320" cy="3657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g29d9fe470f5_0_146"/>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38" name="Google Shape;238;g29d9fe470f5_0_146"/>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gn="r" rtl="1">
              <a:lnSpc>
                <a:spcPct val="115000"/>
              </a:lnSpc>
            </a:pPr>
            <a:r>
              <a:rPr lang="ar-JO" sz="2200" b="1" dirty="0" smtClean="0">
                <a:solidFill>
                  <a:schemeClr val="lt1"/>
                </a:solidFill>
              </a:rPr>
              <a:t> المبنى العام </a:t>
            </a:r>
            <a:r>
              <a:rPr lang="ar-JO" b="1" dirty="0" smtClean="0">
                <a:solidFill>
                  <a:schemeClr val="lt1"/>
                </a:solidFill>
              </a:rPr>
              <a:t>تحديد نقاط الضعف/ الاهداف المراد تحقيقها</a:t>
            </a:r>
            <a:endParaRPr dirty="0"/>
          </a:p>
        </p:txBody>
      </p:sp>
      <p:pic>
        <p:nvPicPr>
          <p:cNvPr id="239" name="Google Shape;239;g29d9fe470f5_0_146"/>
          <p:cNvPicPr preferRelativeResize="0"/>
          <p:nvPr/>
        </p:nvPicPr>
        <p:blipFill rotWithShape="1">
          <a:blip r:embed="rId3">
            <a:alphaModFix/>
          </a:blip>
          <a:srcRect/>
          <a:stretch/>
        </p:blipFill>
        <p:spPr>
          <a:xfrm>
            <a:off x="9647237" y="5213609"/>
            <a:ext cx="433388" cy="490536"/>
          </a:xfrm>
          <a:prstGeom prst="rect">
            <a:avLst/>
          </a:prstGeom>
          <a:noFill/>
          <a:ln>
            <a:noFill/>
          </a:ln>
        </p:spPr>
      </p:pic>
      <p:sp>
        <p:nvSpPr>
          <p:cNvPr id="240" name="Google Shape;240;g29d9fe470f5_0_146"/>
          <p:cNvSpPr/>
          <p:nvPr/>
        </p:nvSpPr>
        <p:spPr>
          <a:xfrm>
            <a:off x="9523698" y="5266815"/>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١٢</a:t>
            </a:r>
            <a:endParaRPr sz="900" dirty="0">
              <a:solidFill>
                <a:schemeClr val="lt1"/>
              </a:solidFill>
              <a:latin typeface="Arial"/>
              <a:ea typeface="Arial"/>
              <a:cs typeface="Arial"/>
              <a:sym typeface="Arial"/>
            </a:endParaRPr>
          </a:p>
        </p:txBody>
      </p:sp>
      <p:sp>
        <p:nvSpPr>
          <p:cNvPr id="241" name="Google Shape;241;g29d9fe470f5_0_146"/>
          <p:cNvSpPr/>
          <p:nvPr/>
        </p:nvSpPr>
        <p:spPr>
          <a:xfrm>
            <a:off x="3325582"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242" name="Google Shape;242;g29d9fe470f5_0_146"/>
          <p:cNvGrpSpPr/>
          <p:nvPr/>
        </p:nvGrpSpPr>
        <p:grpSpPr>
          <a:xfrm>
            <a:off x="138061" y="5061684"/>
            <a:ext cx="1998370" cy="549326"/>
            <a:chOff x="1430485" y="5013244"/>
            <a:chExt cx="2186400" cy="601013"/>
          </a:xfrm>
        </p:grpSpPr>
        <p:pic>
          <p:nvPicPr>
            <p:cNvPr id="243" name="Google Shape;243;g29d9fe470f5_0_146"/>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44" name="Google Shape;244;g29d9fe470f5_0_146"/>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45" name="Google Shape;245;g29d9fe470f5_0_146"/>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246" name="Google Shape;246;g29d9fe470f5_0_146"/>
          <p:cNvSpPr txBox="1"/>
          <p:nvPr/>
        </p:nvSpPr>
        <p:spPr>
          <a:xfrm>
            <a:off x="330123" y="641407"/>
            <a:ext cx="4603964" cy="3877954"/>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r" rtl="1">
              <a:lnSpc>
                <a:spcPct val="200000"/>
              </a:lnSpc>
              <a:buSzPts val="1400"/>
              <a:buFont typeface="Poppins"/>
              <a:buChar char="●"/>
            </a:pPr>
            <a:r>
              <a:rPr lang="ar-JO" sz="1200" i="1" dirty="0">
                <a:latin typeface="+mj-lt"/>
                <a:ea typeface="Poppins"/>
                <a:cs typeface="Poppins"/>
                <a:sym typeface="Poppins"/>
              </a:rPr>
              <a:t>تقليل استهلاك الطاقة الأولية، وخفض تأثير الجزر الحرارية الحضرية</a:t>
            </a:r>
            <a:r>
              <a:rPr lang="ar-JO" sz="1200" i="1" dirty="0" smtClean="0">
                <a:latin typeface="+mj-lt"/>
                <a:ea typeface="Poppins"/>
                <a:cs typeface="Poppins"/>
                <a:sym typeface="Poppins"/>
              </a:rPr>
              <a:t>.</a:t>
            </a:r>
          </a:p>
          <a:p>
            <a:pPr marL="457200" lvl="0" indent="-317500" algn="r" rtl="1">
              <a:lnSpc>
                <a:spcPct val="200000"/>
              </a:lnSpc>
              <a:buSzPts val="1400"/>
              <a:buFont typeface="Poppins"/>
              <a:buChar char="●"/>
            </a:pPr>
            <a:r>
              <a:rPr lang="ar-JO" sz="1200" i="1" dirty="0">
                <a:latin typeface="+mj-lt"/>
                <a:ea typeface="Poppins"/>
                <a:cs typeface="Poppins"/>
                <a:sym typeface="Poppins"/>
              </a:rPr>
              <a:t>زيادة الاعتماد على الطاقة المتجددة في توليد الكهرباء وتوليد الطاقة الحرارية</a:t>
            </a:r>
            <a:r>
              <a:rPr lang="ar-JO" sz="1200" i="1" dirty="0" smtClean="0">
                <a:latin typeface="+mj-lt"/>
                <a:ea typeface="Poppins"/>
                <a:cs typeface="Poppins"/>
                <a:sym typeface="Poppins"/>
              </a:rPr>
              <a:t>.</a:t>
            </a:r>
          </a:p>
          <a:p>
            <a:pPr marL="457200" lvl="0" indent="-317500" algn="r" rtl="1">
              <a:lnSpc>
                <a:spcPct val="200000"/>
              </a:lnSpc>
              <a:buSzPts val="1400"/>
              <a:buFont typeface="Poppins"/>
              <a:buChar char="●"/>
            </a:pPr>
            <a:r>
              <a:rPr lang="ar-JO" sz="1200" i="1" dirty="0">
                <a:latin typeface="+mj-lt"/>
                <a:ea typeface="Poppins"/>
                <a:cs typeface="Poppins"/>
                <a:sym typeface="Poppins"/>
              </a:rPr>
              <a:t>الحفاظ على البيئة باستخدام موارد أقل ومواد خام أقل وتشجيع شراء المنتجات المنتجة محلياً</a:t>
            </a:r>
            <a:r>
              <a:rPr lang="ar-JO" sz="1200" i="1" dirty="0" smtClean="0">
                <a:latin typeface="+mj-lt"/>
                <a:ea typeface="Poppins"/>
                <a:cs typeface="Poppins"/>
                <a:sym typeface="Poppins"/>
              </a:rPr>
              <a:t>.</a:t>
            </a:r>
          </a:p>
          <a:p>
            <a:pPr marL="457200" lvl="0" indent="-317500" algn="r" rtl="1">
              <a:lnSpc>
                <a:spcPct val="200000"/>
              </a:lnSpc>
              <a:buSzPts val="1400"/>
              <a:buFont typeface="Poppins"/>
              <a:buChar char="●"/>
            </a:pPr>
            <a:r>
              <a:rPr lang="ar-JO" sz="1200" i="1" dirty="0">
                <a:latin typeface="+mj-lt"/>
                <a:ea typeface="Poppins"/>
                <a:cs typeface="Poppins"/>
                <a:sym typeface="Poppins"/>
              </a:rPr>
              <a:t>زيادة الراحة والرفاهية للراكب</a:t>
            </a:r>
            <a:r>
              <a:rPr lang="ar-JO" sz="1200" i="1" dirty="0" smtClean="0">
                <a:latin typeface="+mj-lt"/>
                <a:ea typeface="Poppins"/>
                <a:cs typeface="Poppins"/>
                <a:sym typeface="Poppins"/>
              </a:rPr>
              <a:t>.</a:t>
            </a:r>
          </a:p>
          <a:p>
            <a:pPr marL="457200" lvl="0" indent="-317500" algn="r" rtl="1">
              <a:lnSpc>
                <a:spcPct val="200000"/>
              </a:lnSpc>
              <a:buSzPts val="1400"/>
              <a:buFont typeface="Poppins"/>
              <a:buChar char="●"/>
            </a:pPr>
            <a:r>
              <a:rPr lang="ar-JO" sz="1200" i="1" dirty="0" smtClean="0">
                <a:latin typeface="+mj-lt"/>
                <a:ea typeface="Poppins"/>
                <a:cs typeface="Poppins"/>
                <a:sym typeface="Poppins"/>
              </a:rPr>
              <a:t>الت</a:t>
            </a:r>
            <a:r>
              <a:rPr lang="ar-JO" sz="1200" i="1" dirty="0" smtClean="0">
                <a:ea typeface="Poppins"/>
                <a:cs typeface="Poppins"/>
                <a:sym typeface="Poppins"/>
              </a:rPr>
              <a:t>أ</a:t>
            </a:r>
            <a:r>
              <a:rPr lang="ar-JO" sz="1200" i="1" dirty="0" smtClean="0">
                <a:latin typeface="+mj-lt"/>
                <a:ea typeface="Poppins"/>
                <a:cs typeface="Poppins"/>
                <a:sym typeface="Poppins"/>
              </a:rPr>
              <a:t>سيس </a:t>
            </a:r>
            <a:r>
              <a:rPr lang="ar-JO" sz="1200" i="1" dirty="0">
                <a:latin typeface="+mj-lt"/>
                <a:ea typeface="Poppins"/>
                <a:cs typeface="Poppins"/>
                <a:sym typeface="Poppins"/>
              </a:rPr>
              <a:t>لإنشاء منصات قواعد البيانات المحلية والوطنية، </a:t>
            </a:r>
            <a:r>
              <a:rPr lang="ar-JO" sz="1200" i="1" dirty="0" smtClean="0">
                <a:latin typeface="+mj-lt"/>
                <a:ea typeface="Poppins"/>
                <a:cs typeface="Poppins"/>
                <a:sym typeface="Poppins"/>
              </a:rPr>
              <a:t>تسهيل </a:t>
            </a:r>
            <a:r>
              <a:rPr lang="ar-JO" sz="1200" i="1" dirty="0">
                <a:latin typeface="+mj-lt"/>
                <a:ea typeface="Poppins"/>
                <a:cs typeface="Poppins"/>
                <a:sym typeface="Poppins"/>
              </a:rPr>
              <a:t>اتخاذ القرارات المستنيرة والتخطيط طويل المدى لإدارة </a:t>
            </a:r>
            <a:r>
              <a:rPr lang="ar-JO" sz="1200" i="1" dirty="0" smtClean="0">
                <a:latin typeface="+mj-lt"/>
                <a:ea typeface="Poppins"/>
                <a:cs typeface="Poppins"/>
                <a:sym typeface="Poppins"/>
              </a:rPr>
              <a:t>الطاقة.</a:t>
            </a:r>
          </a:p>
          <a:p>
            <a:pPr marL="457200" lvl="0" indent="-317500" algn="r" rtl="1">
              <a:lnSpc>
                <a:spcPct val="200000"/>
              </a:lnSpc>
              <a:buSzPts val="1400"/>
              <a:buFont typeface="Poppins"/>
              <a:buChar char="●"/>
            </a:pPr>
            <a:endParaRPr lang="ar-JO" sz="1200" i="1" dirty="0">
              <a:solidFill>
                <a:schemeClr val="dk1"/>
              </a:solidFill>
              <a:latin typeface="+mj-lt"/>
              <a:ea typeface="Poppins"/>
              <a:cs typeface="Poppins"/>
              <a:sym typeface="Poppins"/>
            </a:endParaRPr>
          </a:p>
          <a:p>
            <a:pPr marL="457200" lvl="0" indent="-317500" algn="r" rtl="1">
              <a:lnSpc>
                <a:spcPct val="200000"/>
              </a:lnSpc>
              <a:buSzPts val="1400"/>
              <a:buFont typeface="Poppins"/>
              <a:buChar char="●"/>
            </a:pPr>
            <a:endParaRPr lang="ar-JO" sz="1200" i="1" dirty="0" smtClean="0">
              <a:solidFill>
                <a:schemeClr val="dk1"/>
              </a:solidFill>
              <a:latin typeface="+mj-lt"/>
              <a:ea typeface="Poppins"/>
              <a:cs typeface="Poppins"/>
              <a:sym typeface="Poppins"/>
            </a:endParaRPr>
          </a:p>
          <a:p>
            <a:pPr marL="139700" lvl="0" algn="r" rtl="1">
              <a:lnSpc>
                <a:spcPct val="200000"/>
              </a:lnSpc>
              <a:buSzPts val="1400"/>
            </a:pPr>
            <a:endParaRPr lang="ar-JO" sz="1200" i="1" dirty="0">
              <a:solidFill>
                <a:schemeClr val="dk1"/>
              </a:solidFill>
              <a:latin typeface="+mj-lt"/>
              <a:ea typeface="Poppins"/>
              <a:cs typeface="Poppins"/>
              <a:sym typeface="Poppins"/>
            </a:endParaRPr>
          </a:p>
        </p:txBody>
      </p:sp>
      <p:sp>
        <p:nvSpPr>
          <p:cNvPr id="12" name="Google Shape;268;g29d9fe470f5_0_162">
            <a:extLst>
              <a:ext uri="{FF2B5EF4-FFF2-40B4-BE49-F238E27FC236}">
                <a16:creationId xmlns:a16="http://schemas.microsoft.com/office/drawing/2014/main" xmlns="" id="{D70E7213-D21D-47E1-8A71-C6AC5867CA89}"/>
              </a:ext>
            </a:extLst>
          </p:cNvPr>
          <p:cNvSpPr txBox="1"/>
          <p:nvPr/>
        </p:nvSpPr>
        <p:spPr>
          <a:xfrm>
            <a:off x="5146539" y="582812"/>
            <a:ext cx="4833064" cy="4031843"/>
          </a:xfrm>
          <a:prstGeom prst="rect">
            <a:avLst/>
          </a:prstGeom>
          <a:solidFill>
            <a:schemeClr val="accent5">
              <a:lumMod val="20000"/>
              <a:lumOff val="80000"/>
            </a:schemeClr>
          </a:solidFill>
          <a:ln>
            <a:noFill/>
          </a:ln>
        </p:spPr>
        <p:txBody>
          <a:bodyPr spcFirstLastPara="1" wrap="square" lIns="91425" tIns="91425" rIns="91425" bIns="91425" anchor="t" anchorCtr="0">
            <a:spAutoFit/>
          </a:bodyPr>
          <a:lstStyle/>
          <a:p>
            <a:pPr marL="457200" marR="292100" lvl="0" indent="-317500" algn="r" rtl="1">
              <a:lnSpc>
                <a:spcPct val="200000"/>
              </a:lnSpc>
              <a:spcBef>
                <a:spcPts val="120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استهلاك الطاقة الاولية في المباني العامة.</a:t>
            </a:r>
            <a:endParaRPr sz="1200" i="1" dirty="0">
              <a:solidFill>
                <a:srgbClr val="404040"/>
              </a:solidFill>
              <a:latin typeface="+mj-lt"/>
              <a:ea typeface="Poppins"/>
              <a:cs typeface="Poppins"/>
              <a:sym typeface="Poppins"/>
            </a:endParaRPr>
          </a:p>
          <a:p>
            <a:pPr marL="457200" marR="29210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استهلاك الطاقة الحرارية والكهربائية الواصلة للمستخدمين</a:t>
            </a:r>
            <a:r>
              <a:rPr lang="en-US" sz="1200" i="1" dirty="0" smtClean="0">
                <a:solidFill>
                  <a:srgbClr val="404040"/>
                </a:solidFill>
                <a:latin typeface="+mj-lt"/>
                <a:ea typeface="Poppins"/>
                <a:cs typeface="Poppins"/>
                <a:sym typeface="Poppins"/>
              </a:rPr>
              <a:t>.</a:t>
            </a:r>
            <a:endParaRPr sz="1200" i="1" dirty="0">
              <a:solidFill>
                <a:srgbClr val="404040"/>
              </a:solidFill>
              <a:latin typeface="+mj-lt"/>
              <a:ea typeface="Poppins"/>
              <a:cs typeface="Poppins"/>
              <a:sym typeface="Poppins"/>
            </a:endParaRPr>
          </a:p>
          <a:p>
            <a:pPr marL="457200" marR="29210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الطاقة من المصادر المتجددة نسبة الى اجمالي استهلاك الطاقة الحرارية.</a:t>
            </a:r>
            <a:endParaRPr sz="1200" i="1" dirty="0">
              <a:solidFill>
                <a:srgbClr val="404040"/>
              </a:solidFill>
              <a:latin typeface="+mj-lt"/>
              <a:ea typeface="Poppins"/>
              <a:cs typeface="Poppins"/>
              <a:sym typeface="Poppins"/>
            </a:endParaRPr>
          </a:p>
          <a:p>
            <a:pPr marL="457200" marR="29210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الطاقة الاولية المتجسدة غير المتجددة</a:t>
            </a:r>
            <a:r>
              <a:rPr lang="en-US" sz="1200" i="1" dirty="0" smtClean="0">
                <a:solidFill>
                  <a:srgbClr val="404040"/>
                </a:solidFill>
                <a:latin typeface="+mj-lt"/>
                <a:ea typeface="Poppins"/>
                <a:cs typeface="Poppins"/>
                <a:sym typeface="Poppins"/>
              </a:rPr>
              <a:t>.</a:t>
            </a:r>
            <a:endParaRPr sz="1200" i="1" dirty="0">
              <a:solidFill>
                <a:srgbClr val="404040"/>
              </a:solidFill>
              <a:latin typeface="+mj-lt"/>
              <a:ea typeface="Poppins"/>
              <a:cs typeface="Poppins"/>
              <a:sym typeface="Poppins"/>
            </a:endParaRPr>
          </a:p>
          <a:p>
            <a:pPr marL="457200" marR="28956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ذروة الطلب على الكهرباء لعمليات البناء.</a:t>
            </a:r>
          </a:p>
          <a:p>
            <a:pPr marL="457200" marR="28956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المواد المعاد تدويرها.</a:t>
            </a:r>
          </a:p>
          <a:p>
            <a:pPr marL="457200" marR="289560" lvl="0" indent="-317500" algn="r" rtl="1">
              <a:lnSpc>
                <a:spcPct val="200000"/>
              </a:lnSpc>
              <a:spcBef>
                <a:spcPts val="0"/>
              </a:spcBef>
              <a:spcAft>
                <a:spcPts val="0"/>
              </a:spcAft>
              <a:buClr>
                <a:srgbClr val="404040"/>
              </a:buClr>
              <a:buSzPts val="1400"/>
              <a:buFont typeface="Poppins"/>
              <a:buChar char="●"/>
            </a:pPr>
            <a:r>
              <a:rPr lang="ar-JO" sz="1200" i="1" dirty="0" smtClean="0">
                <a:solidFill>
                  <a:srgbClr val="404040"/>
                </a:solidFill>
                <a:latin typeface="+mj-lt"/>
                <a:ea typeface="Poppins"/>
                <a:cs typeface="Poppins"/>
                <a:sym typeface="Poppins"/>
              </a:rPr>
              <a:t>استهلاك المياه الصالحة للشرب لاغراض الزراعة.</a:t>
            </a:r>
          </a:p>
          <a:p>
            <a:pPr marL="457200" marR="289560" lvl="0" indent="-317500" algn="r" rtl="1">
              <a:lnSpc>
                <a:spcPct val="200000"/>
              </a:lnSpc>
              <a:buClr>
                <a:srgbClr val="404040"/>
              </a:buClr>
              <a:buSzPts val="1400"/>
              <a:buFont typeface="Poppins"/>
              <a:buChar char="●"/>
            </a:pPr>
            <a:r>
              <a:rPr lang="ar-JO" sz="1200" i="1" dirty="0">
                <a:solidFill>
                  <a:srgbClr val="404040"/>
                </a:solidFill>
                <a:latin typeface="+mj-lt"/>
                <a:ea typeface="Poppins"/>
                <a:cs typeface="Poppins"/>
                <a:sym typeface="Poppins"/>
              </a:rPr>
              <a:t>تأثير الجزيرة </a:t>
            </a:r>
            <a:r>
              <a:rPr lang="ar-JO" sz="1200" i="1" dirty="0" smtClean="0">
                <a:solidFill>
                  <a:srgbClr val="404040"/>
                </a:solidFill>
                <a:latin typeface="+mj-lt"/>
                <a:ea typeface="Poppins"/>
                <a:cs typeface="Poppins"/>
                <a:sym typeface="Poppins"/>
              </a:rPr>
              <a:t>الحرارية.</a:t>
            </a:r>
          </a:p>
          <a:p>
            <a:pPr marL="457200" marR="289560" lvl="0" indent="-317500" algn="r" rtl="1">
              <a:lnSpc>
                <a:spcPct val="200000"/>
              </a:lnSpc>
              <a:buClr>
                <a:srgbClr val="404040"/>
              </a:buClr>
              <a:buSzPts val="1400"/>
              <a:buFont typeface="Poppins"/>
              <a:buChar char="●"/>
            </a:pPr>
            <a:r>
              <a:rPr lang="ar-JO" sz="1200" i="1" dirty="0">
                <a:solidFill>
                  <a:srgbClr val="404040"/>
                </a:solidFill>
                <a:latin typeface="+mj-lt"/>
                <a:ea typeface="Poppins"/>
                <a:cs typeface="Poppins"/>
                <a:sym typeface="Poppins"/>
              </a:rPr>
              <a:t>تظليل غلاف المبنى </a:t>
            </a:r>
            <a:r>
              <a:rPr lang="ar-JO" sz="1200" i="1" dirty="0" smtClean="0">
                <a:solidFill>
                  <a:srgbClr val="404040"/>
                </a:solidFill>
                <a:latin typeface="+mj-lt"/>
                <a:ea typeface="Poppins"/>
                <a:cs typeface="Poppins"/>
                <a:sym typeface="Poppins"/>
              </a:rPr>
              <a:t>بالنباتات.</a:t>
            </a:r>
          </a:p>
          <a:p>
            <a:pPr marL="457200" marR="289560" lvl="0" indent="-317500" algn="r" rtl="1">
              <a:lnSpc>
                <a:spcPct val="200000"/>
              </a:lnSpc>
              <a:buClr>
                <a:srgbClr val="404040"/>
              </a:buClr>
              <a:buSzPts val="1400"/>
              <a:buFont typeface="Poppins"/>
              <a:buChar char="●"/>
            </a:pPr>
            <a:r>
              <a:rPr lang="ar-JO" sz="1200" i="1" dirty="0">
                <a:solidFill>
                  <a:srgbClr val="404040"/>
                </a:solidFill>
                <a:latin typeface="+mj-lt"/>
                <a:ea typeface="Poppins"/>
                <a:cs typeface="Poppins"/>
                <a:sym typeface="Poppins"/>
              </a:rPr>
              <a:t>انبعاثات </a:t>
            </a:r>
            <a:r>
              <a:rPr lang="ar-JO" sz="1200" i="1" dirty="0" smtClean="0">
                <a:solidFill>
                  <a:srgbClr val="404040"/>
                </a:solidFill>
                <a:latin typeface="+mj-lt"/>
                <a:ea typeface="Poppins"/>
                <a:cs typeface="Poppins"/>
                <a:sym typeface="Poppins"/>
              </a:rPr>
              <a:t>الغازات </a:t>
            </a:r>
            <a:r>
              <a:rPr lang="ar-JO" sz="1200" i="1" dirty="0">
                <a:solidFill>
                  <a:srgbClr val="404040"/>
                </a:solidFill>
                <a:latin typeface="+mj-lt"/>
                <a:ea typeface="Poppins"/>
                <a:cs typeface="Poppins"/>
                <a:sym typeface="Poppins"/>
              </a:rPr>
              <a:t>الدفيئة أثناء </a:t>
            </a:r>
            <a:r>
              <a:rPr lang="ar-JO" sz="1200" i="1" dirty="0" smtClean="0">
                <a:solidFill>
                  <a:srgbClr val="404040"/>
                </a:solidFill>
                <a:latin typeface="+mj-lt"/>
                <a:ea typeface="Poppins"/>
                <a:cs typeface="Poppins"/>
                <a:sym typeface="Poppins"/>
              </a:rPr>
              <a:t>التشغيل.</a:t>
            </a:r>
            <a:endParaRPr sz="1200" i="1" dirty="0">
              <a:solidFill>
                <a:srgbClr val="404040"/>
              </a:solidFill>
              <a:latin typeface="+mj-lt"/>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29d9fe470f5_0_152"/>
          <p:cNvSpPr txBox="1"/>
          <p:nvPr/>
        </p:nvSpPr>
        <p:spPr>
          <a:xfrm>
            <a:off x="0" y="0"/>
            <a:ext cx="3000000" cy="354000"/>
          </a:xfrm>
          <a:prstGeom prst="rect">
            <a:avLst/>
          </a:prstGeom>
          <a:noFill/>
          <a:ln>
            <a:noFill/>
          </a:ln>
        </p:spPr>
        <p:txBody>
          <a:bodyPr spcFirstLastPara="1" wrap="square" lIns="91425" tIns="91425" rIns="91425" bIns="91425" anchor="t" anchorCtr="0">
            <a:spAutoFit/>
          </a:bodyPr>
          <a:lstStyle/>
          <a:p>
            <a:pPr marL="0" lvl="0" indent="0" algn="l" rtl="0">
              <a:lnSpc>
                <a:spcPct val="107916"/>
              </a:lnSpc>
              <a:spcBef>
                <a:spcPts val="0"/>
              </a:spcBef>
              <a:spcAft>
                <a:spcPts val="800"/>
              </a:spcAft>
              <a:buNone/>
            </a:pPr>
            <a:r>
              <a:rPr lang="en-US" sz="1100">
                <a:solidFill>
                  <a:schemeClr val="dk1"/>
                </a:solidFill>
                <a:latin typeface="Calibri"/>
                <a:ea typeface="Calibri"/>
                <a:cs typeface="Calibri"/>
                <a:sym typeface="Calibri"/>
              </a:rPr>
              <a:t>Residential Buildings</a:t>
            </a:r>
            <a:endParaRPr/>
          </a:p>
        </p:txBody>
      </p:sp>
      <p:sp>
        <p:nvSpPr>
          <p:cNvPr id="253" name="Google Shape;253;g29d9fe470f5_0_152"/>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54" name="Google Shape;254;g29d9fe470f5_0_152"/>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gn="r" rtl="1">
              <a:lnSpc>
                <a:spcPct val="115000"/>
              </a:lnSpc>
            </a:pPr>
            <a:r>
              <a:rPr lang="ar-JO" sz="2200" b="1" dirty="0">
                <a:solidFill>
                  <a:schemeClr val="lt1"/>
                </a:solidFill>
              </a:rPr>
              <a:t>المبنى </a:t>
            </a:r>
            <a:r>
              <a:rPr lang="ar-JO" sz="2200" b="1" dirty="0" smtClean="0">
                <a:solidFill>
                  <a:schemeClr val="lt1"/>
                </a:solidFill>
              </a:rPr>
              <a:t>السكني </a:t>
            </a:r>
            <a:r>
              <a:rPr lang="ar-JO" b="1" dirty="0">
                <a:solidFill>
                  <a:schemeClr val="lt1"/>
                </a:solidFill>
              </a:rPr>
              <a:t>تحديد نقاط الضعف/ الاهداف المراد تحقيقها</a:t>
            </a:r>
          </a:p>
        </p:txBody>
      </p:sp>
      <p:pic>
        <p:nvPicPr>
          <p:cNvPr id="255" name="Google Shape;255;g29d9fe470f5_0_152"/>
          <p:cNvPicPr preferRelativeResize="0"/>
          <p:nvPr/>
        </p:nvPicPr>
        <p:blipFill rotWithShape="1">
          <a:blip r:embed="rId3">
            <a:alphaModFix/>
          </a:blip>
          <a:srcRect/>
          <a:stretch/>
        </p:blipFill>
        <p:spPr>
          <a:xfrm>
            <a:off x="9628971" y="5180014"/>
            <a:ext cx="433388" cy="490536"/>
          </a:xfrm>
          <a:prstGeom prst="rect">
            <a:avLst/>
          </a:prstGeom>
          <a:noFill/>
          <a:ln>
            <a:noFill/>
          </a:ln>
        </p:spPr>
      </p:pic>
      <p:sp>
        <p:nvSpPr>
          <p:cNvPr id="256" name="Google Shape;256;g29d9fe470f5_0_152"/>
          <p:cNvSpPr/>
          <p:nvPr/>
        </p:nvSpPr>
        <p:spPr>
          <a:xfrm>
            <a:off x="9505432" y="5233220"/>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١٣</a:t>
            </a:r>
            <a:endParaRPr sz="900" dirty="0">
              <a:solidFill>
                <a:schemeClr val="lt1"/>
              </a:solidFill>
              <a:latin typeface="Arial"/>
              <a:ea typeface="Arial"/>
              <a:cs typeface="Arial"/>
              <a:sym typeface="Arial"/>
            </a:endParaRPr>
          </a:p>
        </p:txBody>
      </p:sp>
      <p:sp>
        <p:nvSpPr>
          <p:cNvPr id="257" name="Google Shape;257;g29d9fe470f5_0_152"/>
          <p:cNvSpPr/>
          <p:nvPr/>
        </p:nvSpPr>
        <p:spPr>
          <a:xfrm>
            <a:off x="3325582" y="5302829"/>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258" name="Google Shape;258;g29d9fe470f5_0_152"/>
          <p:cNvGrpSpPr/>
          <p:nvPr/>
        </p:nvGrpSpPr>
        <p:grpSpPr>
          <a:xfrm>
            <a:off x="138061" y="5028166"/>
            <a:ext cx="1998370" cy="549326"/>
            <a:chOff x="1430485" y="5013244"/>
            <a:chExt cx="2186400" cy="601013"/>
          </a:xfrm>
        </p:grpSpPr>
        <p:pic>
          <p:nvPicPr>
            <p:cNvPr id="259" name="Google Shape;259;g29d9fe470f5_0_152"/>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60" name="Google Shape;260;g29d9fe470f5_0_152"/>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61" name="Google Shape;261;g29d9fe470f5_0_152"/>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262" name="Google Shape;262;g29d9fe470f5_0_152"/>
          <p:cNvSpPr txBox="1"/>
          <p:nvPr/>
        </p:nvSpPr>
        <p:spPr>
          <a:xfrm>
            <a:off x="159811" y="1057736"/>
            <a:ext cx="4175240" cy="2769959"/>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r" rtl="1">
              <a:lnSpc>
                <a:spcPct val="200000"/>
              </a:lnSpc>
              <a:buSzPts val="1400"/>
              <a:buFont typeface="Poppins"/>
              <a:buChar char="●"/>
            </a:pPr>
            <a:r>
              <a:rPr lang="ar-JO" sz="1200" i="1" dirty="0" smtClean="0">
                <a:latin typeface="+mj-lt"/>
                <a:ea typeface="Poppins"/>
                <a:cs typeface="Poppins"/>
                <a:sym typeface="Poppins"/>
              </a:rPr>
              <a:t>انشاء </a:t>
            </a:r>
            <a:r>
              <a:rPr lang="ar-JO" sz="1200" i="1" dirty="0">
                <a:latin typeface="+mj-lt"/>
                <a:ea typeface="Poppins"/>
                <a:cs typeface="Poppins"/>
                <a:sym typeface="Poppins"/>
              </a:rPr>
              <a:t>أجواء ترحيبية، وتعزيز استغلال المساحات، وتعزيز المشاركة المجتمعية</a:t>
            </a:r>
            <a:r>
              <a:rPr lang="ar-JO" sz="1200" i="1" dirty="0" smtClean="0">
                <a:latin typeface="+mj-lt"/>
                <a:ea typeface="Poppins"/>
                <a:cs typeface="Poppins"/>
                <a:sym typeface="Poppins"/>
              </a:rPr>
              <a:t>.</a:t>
            </a:r>
            <a:endParaRPr lang="en-US" sz="1200" i="1" dirty="0" smtClean="0">
              <a:latin typeface="+mj-lt"/>
              <a:ea typeface="Poppins"/>
              <a:cs typeface="Poppins"/>
              <a:sym typeface="Poppins"/>
            </a:endParaRPr>
          </a:p>
          <a:p>
            <a:pPr marL="457200" lvl="0" indent="-317500" algn="r" rtl="1">
              <a:lnSpc>
                <a:spcPct val="200000"/>
              </a:lnSpc>
              <a:buSzPts val="1400"/>
              <a:buFont typeface="Poppins"/>
              <a:buChar char="●"/>
            </a:pPr>
            <a:r>
              <a:rPr lang="ar-JO" sz="1200" i="1" dirty="0">
                <a:latin typeface="+mj-lt"/>
                <a:ea typeface="Poppins"/>
                <a:cs typeface="Poppins"/>
                <a:sym typeface="Poppins"/>
              </a:rPr>
              <a:t>تخفيض كبير في التكاليف التشغيلية لتحقيق فوائد مالية طويلة </a:t>
            </a:r>
            <a:r>
              <a:rPr lang="ar-JO" sz="1200" i="1" dirty="0" smtClean="0">
                <a:latin typeface="+mj-lt"/>
                <a:ea typeface="Poppins"/>
                <a:cs typeface="Poppins"/>
                <a:sym typeface="Poppins"/>
              </a:rPr>
              <a:t>الأجل</a:t>
            </a:r>
            <a:r>
              <a:rPr lang="en-US" sz="1200" i="1" dirty="0" smtClean="0">
                <a:latin typeface="+mj-lt"/>
                <a:ea typeface="Poppins"/>
                <a:cs typeface="Poppins"/>
                <a:sym typeface="Poppins"/>
              </a:rPr>
              <a:t>.</a:t>
            </a:r>
            <a:endParaRPr sz="1200" i="1" dirty="0">
              <a:latin typeface="+mj-lt"/>
              <a:ea typeface="Poppins"/>
              <a:cs typeface="Poppins"/>
              <a:sym typeface="Poppins"/>
            </a:endParaRPr>
          </a:p>
          <a:p>
            <a:pPr marL="457200" lvl="0" indent="-317500" algn="r" rtl="1">
              <a:lnSpc>
                <a:spcPct val="200000"/>
              </a:lnSpc>
              <a:buSzPts val="1400"/>
              <a:buFont typeface="Poppins"/>
              <a:buChar char="●"/>
            </a:pPr>
            <a:r>
              <a:rPr lang="ar-JO" sz="1200" i="1" dirty="0">
                <a:latin typeface="+mj-lt"/>
                <a:ea typeface="Poppins"/>
                <a:cs typeface="Poppins"/>
                <a:sym typeface="Poppins"/>
              </a:rPr>
              <a:t>تقليل الاعتماد على الوقود الأحفوري وخفض انبعاثات ثاني أكسيد الكربون والغازات </a:t>
            </a:r>
            <a:r>
              <a:rPr lang="ar-JO" sz="1200" i="1" dirty="0" smtClean="0">
                <a:latin typeface="+mj-lt"/>
                <a:ea typeface="Poppins"/>
                <a:cs typeface="Poppins"/>
                <a:sym typeface="Poppins"/>
              </a:rPr>
              <a:t>الدفيئة.</a:t>
            </a:r>
          </a:p>
          <a:p>
            <a:pPr marL="457200" lvl="0" indent="-317500" algn="r" rtl="1">
              <a:lnSpc>
                <a:spcPct val="200000"/>
              </a:lnSpc>
              <a:buSzPts val="1400"/>
              <a:buFont typeface="Poppins"/>
              <a:buChar char="●"/>
            </a:pPr>
            <a:r>
              <a:rPr lang="ar-JO" sz="1200" i="1" dirty="0">
                <a:latin typeface="+mj-lt"/>
                <a:ea typeface="Poppins"/>
                <a:cs typeface="Poppins"/>
                <a:sym typeface="Poppins"/>
              </a:rPr>
              <a:t>تقليل الاعتماد على مياه الشرب لأغراض الري، والمساهمة في الحفاظ على الموارد المائية، والحد من جريان مياه الأمطار</a:t>
            </a:r>
            <a:r>
              <a:rPr lang="ar-JO" sz="1200" i="1" dirty="0" smtClean="0">
                <a:latin typeface="+mj-lt"/>
                <a:ea typeface="Poppins"/>
                <a:cs typeface="Poppins"/>
                <a:sym typeface="Poppins"/>
              </a:rPr>
              <a:t>.</a:t>
            </a:r>
          </a:p>
        </p:txBody>
      </p:sp>
      <p:sp>
        <p:nvSpPr>
          <p:cNvPr id="13" name="Google Shape;283;g29d9fe470f5_0_168">
            <a:extLst>
              <a:ext uri="{FF2B5EF4-FFF2-40B4-BE49-F238E27FC236}">
                <a16:creationId xmlns:a16="http://schemas.microsoft.com/office/drawing/2014/main" xmlns="" id="{67DE8AA5-F498-4FFA-8F39-BF4B32DCFCBE}"/>
              </a:ext>
            </a:extLst>
          </p:cNvPr>
          <p:cNvSpPr txBox="1"/>
          <p:nvPr/>
        </p:nvSpPr>
        <p:spPr>
          <a:xfrm>
            <a:off x="4927425" y="1049856"/>
            <a:ext cx="4918240" cy="2769959"/>
          </a:xfrm>
          <a:prstGeom prst="rect">
            <a:avLst/>
          </a:prstGeom>
          <a:solidFill>
            <a:schemeClr val="accent6">
              <a:lumMod val="20000"/>
              <a:lumOff val="80000"/>
            </a:schemeClr>
          </a:solidFill>
          <a:ln>
            <a:noFill/>
          </a:ln>
        </p:spPr>
        <p:txBody>
          <a:bodyPr spcFirstLastPara="1" wrap="square" lIns="91425" tIns="91425" rIns="91425" bIns="91425" anchor="t" anchorCtr="0">
            <a:spAutoFit/>
          </a:bodyPr>
          <a:lstStyle/>
          <a:p>
            <a:pPr marL="457200" marR="292100" lvl="0" indent="-317500" algn="r" rtl="1">
              <a:lnSpc>
                <a:spcPct val="200000"/>
              </a:lnSpc>
              <a:buClr>
                <a:srgbClr val="404040"/>
              </a:buClr>
              <a:buSzPts val="1400"/>
              <a:buFont typeface="Poppins"/>
              <a:buChar char="●"/>
            </a:pPr>
            <a:r>
              <a:rPr lang="ar-JO" sz="1200" i="1" dirty="0" smtClean="0">
                <a:solidFill>
                  <a:srgbClr val="404040"/>
                </a:solidFill>
                <a:ea typeface="Poppins"/>
                <a:cs typeface="Poppins"/>
                <a:sym typeface="Poppins"/>
              </a:rPr>
              <a:t>الطاقة </a:t>
            </a:r>
            <a:r>
              <a:rPr lang="ar-JO" sz="1200" i="1" dirty="0">
                <a:solidFill>
                  <a:srgbClr val="404040"/>
                </a:solidFill>
                <a:ea typeface="Poppins"/>
                <a:cs typeface="Poppins"/>
                <a:sym typeface="Poppins"/>
              </a:rPr>
              <a:t>الاولية المتجسدة غير المتجددة.</a:t>
            </a:r>
          </a:p>
          <a:p>
            <a:pPr marL="457200" marR="289560" lvl="0" indent="-317500" algn="r" rtl="1">
              <a:lnSpc>
                <a:spcPct val="200000"/>
              </a:lnSpc>
              <a:buClr>
                <a:srgbClr val="404040"/>
              </a:buClr>
              <a:buSzPts val="1400"/>
              <a:buFont typeface="Poppins"/>
              <a:buChar char="●"/>
            </a:pPr>
            <a:r>
              <a:rPr lang="ar-JO" sz="1200" i="1" dirty="0">
                <a:solidFill>
                  <a:srgbClr val="404040"/>
                </a:solidFill>
                <a:ea typeface="Poppins"/>
                <a:cs typeface="Poppins"/>
                <a:sym typeface="Poppins"/>
              </a:rPr>
              <a:t>ذروة الطلب على الكهرباء لعمليات البناء</a:t>
            </a:r>
            <a:r>
              <a:rPr lang="ar-JO" sz="1200" i="1" dirty="0" smtClean="0">
                <a:solidFill>
                  <a:srgbClr val="404040"/>
                </a:solidFill>
                <a:ea typeface="Poppins"/>
                <a:cs typeface="Poppins"/>
                <a:sym typeface="Poppins"/>
              </a:rPr>
              <a:t>.</a:t>
            </a:r>
            <a:endParaRPr lang="ar-JO" sz="1200" i="1" dirty="0">
              <a:solidFill>
                <a:srgbClr val="404040"/>
              </a:solidFill>
              <a:ea typeface="Poppins"/>
              <a:cs typeface="Poppins"/>
              <a:sym typeface="Poppins"/>
            </a:endParaRPr>
          </a:p>
          <a:p>
            <a:pPr marL="457200" marR="289560" lvl="0" indent="-317500" algn="r" rtl="1">
              <a:lnSpc>
                <a:spcPct val="200000"/>
              </a:lnSpc>
              <a:buClr>
                <a:srgbClr val="404040"/>
              </a:buClr>
              <a:buSzPts val="1400"/>
              <a:buFont typeface="Poppins"/>
              <a:buChar char="●"/>
            </a:pPr>
            <a:r>
              <a:rPr lang="ar-JO" sz="1200" i="1" dirty="0">
                <a:solidFill>
                  <a:srgbClr val="404040"/>
                </a:solidFill>
                <a:ea typeface="Poppins"/>
                <a:cs typeface="Poppins"/>
                <a:sym typeface="Poppins"/>
              </a:rPr>
              <a:t>المواد المعاد تدويرها</a:t>
            </a:r>
            <a:r>
              <a:rPr lang="ar-JO" sz="1200" i="1" dirty="0" smtClean="0">
                <a:solidFill>
                  <a:srgbClr val="404040"/>
                </a:solidFill>
                <a:ea typeface="Poppins"/>
                <a:cs typeface="Poppins"/>
                <a:sym typeface="Poppins"/>
              </a:rPr>
              <a:t>.</a:t>
            </a:r>
          </a:p>
          <a:p>
            <a:pPr marL="457200" marR="289560" lvl="0" indent="-317500" algn="r" rtl="1">
              <a:lnSpc>
                <a:spcPct val="200000"/>
              </a:lnSpc>
              <a:buClr>
                <a:srgbClr val="404040"/>
              </a:buClr>
              <a:buSzPts val="1400"/>
              <a:buFont typeface="Poppins"/>
              <a:buChar char="●"/>
            </a:pPr>
            <a:r>
              <a:rPr lang="ar-JO" sz="1200" i="1" dirty="0" smtClean="0">
                <a:solidFill>
                  <a:srgbClr val="404040"/>
                </a:solidFill>
                <a:ea typeface="Poppins"/>
                <a:cs typeface="Poppins"/>
                <a:sym typeface="Poppins"/>
              </a:rPr>
              <a:t>اجمالي استهلاك المياه.</a:t>
            </a:r>
            <a:endParaRPr lang="ar-JO" sz="1200" i="1" dirty="0">
              <a:solidFill>
                <a:srgbClr val="404040"/>
              </a:solidFill>
              <a:ea typeface="Poppins"/>
              <a:cs typeface="Poppins"/>
              <a:sym typeface="Poppins"/>
            </a:endParaRPr>
          </a:p>
          <a:p>
            <a:pPr marL="457200" marR="289560" lvl="0" indent="-317500" algn="r" rtl="1">
              <a:lnSpc>
                <a:spcPct val="200000"/>
              </a:lnSpc>
              <a:buClr>
                <a:srgbClr val="404040"/>
              </a:buClr>
              <a:buSzPts val="1400"/>
              <a:buFont typeface="Poppins"/>
              <a:buChar char="●"/>
            </a:pPr>
            <a:r>
              <a:rPr lang="ar-JO" sz="1200" i="1" dirty="0">
                <a:solidFill>
                  <a:srgbClr val="404040"/>
                </a:solidFill>
                <a:ea typeface="Poppins"/>
                <a:cs typeface="Poppins"/>
                <a:sym typeface="Poppins"/>
              </a:rPr>
              <a:t>استهلاك المياه الصالحة للشرب لاغراض الزراعة.</a:t>
            </a:r>
          </a:p>
          <a:p>
            <a:pPr marL="457200" marR="289560" lvl="0" indent="-317500" algn="r" rtl="1">
              <a:lnSpc>
                <a:spcPct val="200000"/>
              </a:lnSpc>
              <a:buClr>
                <a:srgbClr val="404040"/>
              </a:buClr>
              <a:buSzPts val="1400"/>
              <a:buFont typeface="Poppins"/>
              <a:buChar char="●"/>
            </a:pPr>
            <a:r>
              <a:rPr lang="ar-JO" sz="1200" i="1" dirty="0">
                <a:solidFill>
                  <a:srgbClr val="404040"/>
                </a:solidFill>
                <a:ea typeface="Poppins"/>
                <a:cs typeface="Poppins"/>
                <a:sym typeface="Poppins"/>
              </a:rPr>
              <a:t>تأثير الجزيرة الحرارية.</a:t>
            </a:r>
          </a:p>
          <a:p>
            <a:pPr marL="457200" marR="289560" lvl="0" indent="-317500" algn="r" rtl="1">
              <a:lnSpc>
                <a:spcPct val="200000"/>
              </a:lnSpc>
              <a:buClr>
                <a:srgbClr val="404040"/>
              </a:buClr>
              <a:buSzPts val="1400"/>
              <a:buFont typeface="Poppins"/>
              <a:buChar char="●"/>
            </a:pPr>
            <a:r>
              <a:rPr lang="ar-JO" sz="1200" i="1" dirty="0">
                <a:solidFill>
                  <a:srgbClr val="404040"/>
                </a:solidFill>
                <a:ea typeface="Poppins"/>
                <a:cs typeface="Poppins"/>
                <a:sym typeface="Poppins"/>
              </a:rPr>
              <a:t>تظليل غلاف المبنى بالنباتات</a:t>
            </a:r>
            <a:r>
              <a:rPr lang="ar-JO" sz="1200" i="1" dirty="0" smtClean="0">
                <a:solidFill>
                  <a:srgbClr val="404040"/>
                </a:solidFill>
                <a:ea typeface="Poppins"/>
                <a:cs typeface="Poppins"/>
                <a:sym typeface="Poppins"/>
              </a:rPr>
              <a:t>.</a:t>
            </a:r>
            <a:endParaRPr lang="ar-JO" sz="1200" i="1" dirty="0">
              <a:solidFill>
                <a:srgbClr val="404040"/>
              </a:solidFill>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7"/>
        <p:cNvGrpSpPr/>
        <p:nvPr/>
      </p:nvGrpSpPr>
      <p:grpSpPr>
        <a:xfrm>
          <a:off x="0" y="0"/>
          <a:ext cx="0" cy="0"/>
          <a:chOff x="0" y="0"/>
          <a:chExt cx="0" cy="0"/>
        </a:xfrm>
      </p:grpSpPr>
      <p:sp>
        <p:nvSpPr>
          <p:cNvPr id="298" name="Google Shape;298;p6"/>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299" name="Google Shape;299;p6"/>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00" name="Google Shape;300;p6"/>
          <p:cNvSpPr/>
          <p:nvPr/>
        </p:nvSpPr>
        <p:spPr>
          <a:xfrm>
            <a:off x="0" y="984427"/>
            <a:ext cx="10080625" cy="2991955"/>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01" name="Google Shape;301;p6"/>
          <p:cNvSpPr txBox="1"/>
          <p:nvPr/>
        </p:nvSpPr>
        <p:spPr>
          <a:xfrm>
            <a:off x="1765550" y="1946153"/>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ar-JO" sz="3700" b="1" dirty="0" smtClean="0">
                <a:solidFill>
                  <a:schemeClr val="lt1"/>
                </a:solidFill>
                <a:latin typeface="Arial"/>
                <a:ea typeface="Arial"/>
                <a:cs typeface="Arial"/>
                <a:sym typeface="Arial"/>
              </a:rPr>
              <a:t>              السيناريو المطور</a:t>
            </a:r>
            <a:endParaRPr sz="3700" b="1" dirty="0">
              <a:solidFill>
                <a:schemeClr val="lt1"/>
              </a:solidFill>
              <a:latin typeface="Arial"/>
              <a:ea typeface="Arial"/>
              <a:cs typeface="Arial"/>
              <a:sym typeface="Arial"/>
            </a:endParaRPr>
          </a:p>
        </p:txBody>
      </p:sp>
      <p:sp>
        <p:nvSpPr>
          <p:cNvPr id="302" name="Google Shape;302;p6"/>
          <p:cNvSpPr/>
          <p:nvPr/>
        </p:nvSpPr>
        <p:spPr>
          <a:xfrm>
            <a:off x="3325554" y="5297929"/>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303" name="Google Shape;303;p6"/>
          <p:cNvGrpSpPr/>
          <p:nvPr/>
        </p:nvGrpSpPr>
        <p:grpSpPr>
          <a:xfrm>
            <a:off x="115557" y="5023260"/>
            <a:ext cx="1998515" cy="549338"/>
            <a:chOff x="1430485" y="5013244"/>
            <a:chExt cx="2186475" cy="601003"/>
          </a:xfrm>
        </p:grpSpPr>
        <p:pic>
          <p:nvPicPr>
            <p:cNvPr id="304" name="Google Shape;304;p6"/>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305" name="Google Shape;305;p6"/>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306" name="Google Shape;306;p6"/>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307" name="Google Shape;307;p6" descr="Badge Segno di spunta con riempimento a tinta unita"/>
          <p:cNvPicPr preferRelativeResize="0"/>
          <p:nvPr/>
        </p:nvPicPr>
        <p:blipFill rotWithShape="1">
          <a:blip r:embed="rId5">
            <a:alphaModFix/>
          </a:blip>
          <a:srcRect/>
          <a:stretch/>
        </p:blipFill>
        <p:spPr>
          <a:xfrm>
            <a:off x="8017610" y="1612017"/>
            <a:ext cx="1160531" cy="1160531"/>
          </a:xfrm>
          <a:prstGeom prst="rect">
            <a:avLst/>
          </a:prstGeom>
          <a:noFill/>
          <a:ln>
            <a:noFill/>
          </a:ln>
        </p:spPr>
      </p:pic>
      <p:sp>
        <p:nvSpPr>
          <p:cNvPr id="308" name="Google Shape;308;p6"/>
          <p:cNvSpPr txBox="1"/>
          <p:nvPr/>
        </p:nvSpPr>
        <p:spPr>
          <a:xfrm>
            <a:off x="1842872" y="2769369"/>
            <a:ext cx="6035530" cy="885597"/>
          </a:xfrm>
          <a:prstGeom prst="rect">
            <a:avLst/>
          </a:prstGeom>
          <a:noFill/>
          <a:ln>
            <a:noFill/>
          </a:ln>
        </p:spPr>
        <p:txBody>
          <a:bodyPr spcFirstLastPara="1" wrap="square" lIns="91425" tIns="91425" rIns="91425" bIns="91425" anchor="t" anchorCtr="0">
            <a:spAutoFit/>
          </a:bodyPr>
          <a:lstStyle/>
          <a:p>
            <a:pPr lvl="0" algn="ctr">
              <a:lnSpc>
                <a:spcPct val="107916"/>
              </a:lnSpc>
              <a:spcAft>
                <a:spcPts val="800"/>
              </a:spcAft>
            </a:pPr>
            <a:r>
              <a:rPr lang="ar-JO" sz="1800" b="1" dirty="0">
                <a:solidFill>
                  <a:schemeClr val="lt1"/>
                </a:solidFill>
                <a:latin typeface="Poppins"/>
                <a:ea typeface="Poppins"/>
                <a:cs typeface="Poppins"/>
                <a:sym typeface="Poppins"/>
              </a:rPr>
              <a:t>رقم ١ (حي </a:t>
            </a:r>
            <a:r>
              <a:rPr lang="ar-JO" sz="1800" b="1" dirty="0" smtClean="0">
                <a:solidFill>
                  <a:schemeClr val="lt1"/>
                </a:solidFill>
                <a:latin typeface="Poppins"/>
                <a:ea typeface="Poppins"/>
                <a:cs typeface="Poppins"/>
                <a:sym typeface="Poppins"/>
              </a:rPr>
              <a:t>الدراسة الطاقة الذكية – المبنى المحدد (أ: عام) نشط – المبنى المحدد (ب: سكني) سلبي)</a:t>
            </a:r>
            <a:endParaRPr sz="1800" b="1" dirty="0">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xmlns="" id="{035D10CF-0FB7-418A-9C3E-183F0CE3D1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38" y="1515222"/>
            <a:ext cx="4924251" cy="279552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xmlns="" id="{85AAADCA-2A14-4666-A467-D0BBD1F888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4450" y="1515222"/>
            <a:ext cx="5031624" cy="2795522"/>
          </a:xfrm>
          <a:prstGeom prst="rect">
            <a:avLst/>
          </a:prstGeom>
          <a:noFill/>
          <a:extLst>
            <a:ext uri="{909E8E84-426E-40DD-AFC4-6F175D3DCCD1}">
              <a14:hiddenFill xmlns:a14="http://schemas.microsoft.com/office/drawing/2010/main">
                <a:solidFill>
                  <a:srgbClr val="FFFFFF"/>
                </a:solidFill>
              </a14:hiddenFill>
            </a:ext>
          </a:extLst>
        </p:spPr>
      </p:pic>
      <p:pic>
        <p:nvPicPr>
          <p:cNvPr id="10" name="Google Shape;318;p7">
            <a:extLst>
              <a:ext uri="{FF2B5EF4-FFF2-40B4-BE49-F238E27FC236}">
                <a16:creationId xmlns:a16="http://schemas.microsoft.com/office/drawing/2014/main" xmlns="" id="{58DF701C-FD1D-44B6-8C9C-C417765F3967}"/>
              </a:ext>
            </a:extLst>
          </p:cNvPr>
          <p:cNvPicPr preferRelativeResize="0"/>
          <p:nvPr/>
        </p:nvPicPr>
        <p:blipFill rotWithShape="1">
          <a:blip r:embed="rId4">
            <a:alphaModFix/>
          </a:blip>
          <a:srcRect/>
          <a:stretch/>
        </p:blipFill>
        <p:spPr>
          <a:xfrm>
            <a:off x="9637439" y="5180013"/>
            <a:ext cx="433388" cy="490537"/>
          </a:xfrm>
          <a:prstGeom prst="rect">
            <a:avLst/>
          </a:prstGeom>
          <a:noFill/>
          <a:ln>
            <a:noFill/>
          </a:ln>
        </p:spPr>
      </p:pic>
      <p:sp>
        <p:nvSpPr>
          <p:cNvPr id="11" name="Google Shape;320;p7">
            <a:extLst>
              <a:ext uri="{FF2B5EF4-FFF2-40B4-BE49-F238E27FC236}">
                <a16:creationId xmlns:a16="http://schemas.microsoft.com/office/drawing/2014/main" xmlns="" id="{F287E7BB-C8B6-44CE-9331-88608C516CA6}"/>
              </a:ext>
            </a:extLst>
          </p:cNvPr>
          <p:cNvSpPr/>
          <p:nvPr/>
        </p:nvSpPr>
        <p:spPr>
          <a:xfrm>
            <a:off x="3361536"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12" name="Google Shape;321;p7">
            <a:extLst>
              <a:ext uri="{FF2B5EF4-FFF2-40B4-BE49-F238E27FC236}">
                <a16:creationId xmlns:a16="http://schemas.microsoft.com/office/drawing/2014/main" xmlns="" id="{CC0B2941-D78B-4BED-AFE8-38CFD3CBBBF5}"/>
              </a:ext>
            </a:extLst>
          </p:cNvPr>
          <p:cNvGrpSpPr/>
          <p:nvPr/>
        </p:nvGrpSpPr>
        <p:grpSpPr>
          <a:xfrm>
            <a:off x="96338" y="5038983"/>
            <a:ext cx="1998515" cy="549338"/>
            <a:chOff x="1430485" y="5013244"/>
            <a:chExt cx="2186475" cy="601003"/>
          </a:xfrm>
        </p:grpSpPr>
        <p:pic>
          <p:nvPicPr>
            <p:cNvPr id="13" name="Google Shape;322;p7">
              <a:extLst>
                <a:ext uri="{FF2B5EF4-FFF2-40B4-BE49-F238E27FC236}">
                  <a16:creationId xmlns:a16="http://schemas.microsoft.com/office/drawing/2014/main" xmlns="" id="{3FAD2432-DE1C-46B2-930A-61D135E8F0A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4" name="Google Shape;323;p7">
              <a:extLst>
                <a:ext uri="{FF2B5EF4-FFF2-40B4-BE49-F238E27FC236}">
                  <a16:creationId xmlns:a16="http://schemas.microsoft.com/office/drawing/2014/main" xmlns="" id="{428967E4-F98B-4230-B61A-DB749BE270EC}"/>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5" name="Google Shape;324;p7">
              <a:extLst>
                <a:ext uri="{FF2B5EF4-FFF2-40B4-BE49-F238E27FC236}">
                  <a16:creationId xmlns:a16="http://schemas.microsoft.com/office/drawing/2014/main" xmlns="" id="{1BE5B7AA-A045-4CA1-8404-078CD0EABA27}"/>
                </a:ext>
              </a:extLst>
            </p:cNvPr>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19" name="Google Shape;256;g29d9fe470f5_0_152">
            <a:extLst>
              <a:ext uri="{FF2B5EF4-FFF2-40B4-BE49-F238E27FC236}">
                <a16:creationId xmlns:a16="http://schemas.microsoft.com/office/drawing/2014/main" xmlns="" id="{19DF40DB-2B2C-4932-B3BF-E11906CD2B43}"/>
              </a:ext>
            </a:extLst>
          </p:cNvPr>
          <p:cNvSpPr/>
          <p:nvPr/>
        </p:nvSpPr>
        <p:spPr>
          <a:xfrm>
            <a:off x="9513900" y="5233219"/>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١٥</a:t>
            </a:r>
            <a:endParaRPr sz="900" dirty="0">
              <a:solidFill>
                <a:schemeClr val="lt1"/>
              </a:solidFill>
              <a:latin typeface="Arial"/>
              <a:ea typeface="Arial"/>
              <a:cs typeface="Arial"/>
              <a:sym typeface="Arial"/>
            </a:endParaRPr>
          </a:p>
        </p:txBody>
      </p:sp>
      <p:sp>
        <p:nvSpPr>
          <p:cNvPr id="20" name="Google Shape;253;g29d9fe470f5_0_152">
            <a:extLst>
              <a:ext uri="{FF2B5EF4-FFF2-40B4-BE49-F238E27FC236}">
                <a16:creationId xmlns:a16="http://schemas.microsoft.com/office/drawing/2014/main" xmlns="" id="{3924AB02-EB99-4435-8E5C-A01DB8E03C87}"/>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 name="TextBox 3">
            <a:extLst>
              <a:ext uri="{FF2B5EF4-FFF2-40B4-BE49-F238E27FC236}">
                <a16:creationId xmlns:a16="http://schemas.microsoft.com/office/drawing/2014/main" xmlns="" id="{D64CFEB0-E62D-4CA6-B482-1EE1C8632C82}"/>
              </a:ext>
            </a:extLst>
          </p:cNvPr>
          <p:cNvSpPr txBox="1"/>
          <p:nvPr/>
        </p:nvSpPr>
        <p:spPr>
          <a:xfrm>
            <a:off x="7682924" y="122740"/>
            <a:ext cx="2343150" cy="307777"/>
          </a:xfrm>
          <a:prstGeom prst="rect">
            <a:avLst/>
          </a:prstGeom>
          <a:noFill/>
        </p:spPr>
        <p:txBody>
          <a:bodyPr wrap="square" rtlCol="0">
            <a:spAutoFit/>
          </a:bodyPr>
          <a:lstStyle/>
          <a:p>
            <a:pPr algn="r"/>
            <a:r>
              <a:rPr lang="ar-JO" b="1" dirty="0" smtClean="0">
                <a:solidFill>
                  <a:schemeClr val="bg1"/>
                </a:solidFill>
              </a:rPr>
              <a:t>سيناريوهات الحي</a:t>
            </a:r>
            <a:endParaRPr lang="en-US" b="1" dirty="0">
              <a:solidFill>
                <a:schemeClr val="bg1"/>
              </a:solidFill>
            </a:endParaRPr>
          </a:p>
        </p:txBody>
      </p:sp>
    </p:spTree>
    <p:extLst>
      <p:ext uri="{BB962C8B-B14F-4D97-AF65-F5344CB8AC3E}">
        <p14:creationId xmlns:p14="http://schemas.microsoft.com/office/powerpoint/2010/main" val="4128231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xmlns="" id="{6F7A6579-FE05-497D-BBB0-1FCBC97BE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31" y="1544434"/>
            <a:ext cx="4893289" cy="28724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a:extLst>
              <a:ext uri="{FF2B5EF4-FFF2-40B4-BE49-F238E27FC236}">
                <a16:creationId xmlns:a16="http://schemas.microsoft.com/office/drawing/2014/main" xmlns="" id="{C9405DFE-3167-4A20-9B0C-55FD4989BD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9"/>
          <a:stretch/>
        </p:blipFill>
        <p:spPr bwMode="auto">
          <a:xfrm>
            <a:off x="5040300" y="1552941"/>
            <a:ext cx="5004416" cy="287244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xmlns="" id="{02D14B0B-C9BB-46C2-86D6-F5B2F5DFF58A}"/>
              </a:ext>
            </a:extLst>
          </p:cNvPr>
          <p:cNvPicPr preferRelativeResize="0"/>
          <p:nvPr/>
        </p:nvPicPr>
        <p:blipFill rotWithShape="1">
          <a:blip r:embed="rId4">
            <a:alphaModFix/>
          </a:blip>
          <a:srcRect/>
          <a:stretch/>
        </p:blipFill>
        <p:spPr>
          <a:xfrm>
            <a:off x="9645629" y="5180013"/>
            <a:ext cx="433388" cy="490537"/>
          </a:xfrm>
          <a:prstGeom prst="rect">
            <a:avLst/>
          </a:prstGeom>
          <a:noFill/>
          <a:ln>
            <a:noFill/>
          </a:ln>
        </p:spPr>
      </p:pic>
      <p:sp>
        <p:nvSpPr>
          <p:cNvPr id="8" name="Google Shape;320;p7">
            <a:extLst>
              <a:ext uri="{FF2B5EF4-FFF2-40B4-BE49-F238E27FC236}">
                <a16:creationId xmlns:a16="http://schemas.microsoft.com/office/drawing/2014/main" xmlns="" id="{D75F095D-CBBF-49C4-BDB7-20CF8631E397}"/>
              </a:ext>
            </a:extLst>
          </p:cNvPr>
          <p:cNvSpPr/>
          <p:nvPr/>
        </p:nvSpPr>
        <p:spPr>
          <a:xfrm>
            <a:off x="3325632" y="5331404"/>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9" name="Google Shape;321;p7">
            <a:extLst>
              <a:ext uri="{FF2B5EF4-FFF2-40B4-BE49-F238E27FC236}">
                <a16:creationId xmlns:a16="http://schemas.microsoft.com/office/drawing/2014/main" xmlns="" id="{18B23EDE-2D9A-41EA-8798-B9AB4644BEA2}"/>
              </a:ext>
            </a:extLst>
          </p:cNvPr>
          <p:cNvGrpSpPr/>
          <p:nvPr/>
        </p:nvGrpSpPr>
        <p:grpSpPr>
          <a:xfrm>
            <a:off x="62431" y="5037804"/>
            <a:ext cx="1998515" cy="549338"/>
            <a:chOff x="1430485" y="5013244"/>
            <a:chExt cx="2186475" cy="601003"/>
          </a:xfrm>
        </p:grpSpPr>
        <p:pic>
          <p:nvPicPr>
            <p:cNvPr id="10" name="Google Shape;322;p7">
              <a:extLst>
                <a:ext uri="{FF2B5EF4-FFF2-40B4-BE49-F238E27FC236}">
                  <a16:creationId xmlns:a16="http://schemas.microsoft.com/office/drawing/2014/main" xmlns="" id="{E9F75972-EAD4-451D-86C3-ACEE9930E84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xmlns="" id="{C9B9FABC-8F69-401F-A0AA-255885302235}"/>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xmlns="" id="{265FD203-09B4-42FD-9D75-C850C7F678D7}"/>
                </a:ext>
              </a:extLst>
            </p:cNvPr>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13" name="Google Shape;256;g29d9fe470f5_0_152">
            <a:extLst>
              <a:ext uri="{FF2B5EF4-FFF2-40B4-BE49-F238E27FC236}">
                <a16:creationId xmlns:a16="http://schemas.microsoft.com/office/drawing/2014/main" xmlns="" id="{1A491D29-B666-4B88-BF93-91A559E9712B}"/>
              </a:ext>
            </a:extLst>
          </p:cNvPr>
          <p:cNvSpPr/>
          <p:nvPr/>
        </p:nvSpPr>
        <p:spPr>
          <a:xfrm>
            <a:off x="9522090" y="5233219"/>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١٦</a:t>
            </a:r>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xmlns="" id="{F96D0AEA-A8E2-4CD0-867C-BCE77DA12E1A}"/>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 name="Rectangle 2">
            <a:extLst>
              <a:ext uri="{FF2B5EF4-FFF2-40B4-BE49-F238E27FC236}">
                <a16:creationId xmlns:a16="http://schemas.microsoft.com/office/drawing/2014/main" xmlns="" id="{B434BAD8-4ACE-47F1-AE91-8071788FF55F}"/>
              </a:ext>
            </a:extLst>
          </p:cNvPr>
          <p:cNvSpPr/>
          <p:nvPr/>
        </p:nvSpPr>
        <p:spPr>
          <a:xfrm>
            <a:off x="6071903" y="131699"/>
            <a:ext cx="3954171" cy="307777"/>
          </a:xfrm>
          <a:prstGeom prst="rect">
            <a:avLst/>
          </a:prstGeom>
        </p:spPr>
        <p:txBody>
          <a:bodyPr wrap="square">
            <a:spAutoFit/>
          </a:bodyPr>
          <a:lstStyle/>
          <a:p>
            <a:pPr algn="r"/>
            <a:r>
              <a:rPr lang="ar-JO" b="1" dirty="0" smtClean="0">
                <a:solidFill>
                  <a:schemeClr val="bg1"/>
                </a:solidFill>
              </a:rPr>
              <a:t>سيناريوهات مبنى </a:t>
            </a:r>
            <a:r>
              <a:rPr lang="ar-JO" b="1" dirty="0">
                <a:solidFill>
                  <a:schemeClr val="bg1"/>
                </a:solidFill>
              </a:rPr>
              <a:t>١: </a:t>
            </a:r>
            <a:r>
              <a:rPr lang="ar-JO" b="1" dirty="0" smtClean="0">
                <a:solidFill>
                  <a:schemeClr val="bg1"/>
                </a:solidFill>
              </a:rPr>
              <a:t>المبنى العام</a:t>
            </a:r>
            <a:endParaRPr lang="en-US" b="1" dirty="0">
              <a:solidFill>
                <a:schemeClr val="bg1"/>
              </a:solidFill>
            </a:endParaRPr>
          </a:p>
        </p:txBody>
      </p:sp>
    </p:spTree>
    <p:extLst>
      <p:ext uri="{BB962C8B-B14F-4D97-AF65-F5344CB8AC3E}">
        <p14:creationId xmlns:p14="http://schemas.microsoft.com/office/powerpoint/2010/main" val="137188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a:extLst>
              <a:ext uri="{FF2B5EF4-FFF2-40B4-BE49-F238E27FC236}">
                <a16:creationId xmlns:a16="http://schemas.microsoft.com/office/drawing/2014/main" xmlns="" id="{E4FD4740-9F03-4AAA-8485-4E47E86EB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86" y="1673678"/>
            <a:ext cx="4929446" cy="28514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a:extLst>
              <a:ext uri="{FF2B5EF4-FFF2-40B4-BE49-F238E27FC236}">
                <a16:creationId xmlns:a16="http://schemas.microsoft.com/office/drawing/2014/main" xmlns="" id="{E2E19B00-8107-4433-8EF1-79BBA5091B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0446" y="1673678"/>
            <a:ext cx="4845628" cy="285149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xmlns="" id="{57A514CE-88AE-4918-9788-8D9F258BDC5B}"/>
              </a:ext>
            </a:extLst>
          </p:cNvPr>
          <p:cNvPicPr preferRelativeResize="0"/>
          <p:nvPr/>
        </p:nvPicPr>
        <p:blipFill rotWithShape="1">
          <a:blip r:embed="rId4">
            <a:alphaModFix/>
          </a:blip>
          <a:srcRect/>
          <a:stretch/>
        </p:blipFill>
        <p:spPr>
          <a:xfrm>
            <a:off x="9647212" y="5180013"/>
            <a:ext cx="433388" cy="490537"/>
          </a:xfrm>
          <a:prstGeom prst="rect">
            <a:avLst/>
          </a:prstGeom>
          <a:noFill/>
          <a:ln>
            <a:noFill/>
          </a:ln>
        </p:spPr>
      </p:pic>
      <p:sp>
        <p:nvSpPr>
          <p:cNvPr id="8" name="Google Shape;320;p7">
            <a:extLst>
              <a:ext uri="{FF2B5EF4-FFF2-40B4-BE49-F238E27FC236}">
                <a16:creationId xmlns:a16="http://schemas.microsoft.com/office/drawing/2014/main" xmlns="" id="{B801FC5D-128C-497C-9C77-2A1A69885CE5}"/>
              </a:ext>
            </a:extLst>
          </p:cNvPr>
          <p:cNvSpPr/>
          <p:nvPr/>
        </p:nvSpPr>
        <p:spPr>
          <a:xfrm>
            <a:off x="3325632" y="5297904"/>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9" name="Google Shape;321;p7">
            <a:extLst>
              <a:ext uri="{FF2B5EF4-FFF2-40B4-BE49-F238E27FC236}">
                <a16:creationId xmlns:a16="http://schemas.microsoft.com/office/drawing/2014/main" xmlns="" id="{1E0621E0-2418-4099-B37D-D44DAF94488A}"/>
              </a:ext>
            </a:extLst>
          </p:cNvPr>
          <p:cNvGrpSpPr/>
          <p:nvPr/>
        </p:nvGrpSpPr>
        <p:grpSpPr>
          <a:xfrm>
            <a:off x="105286" y="5023235"/>
            <a:ext cx="1998515" cy="549338"/>
            <a:chOff x="1430485" y="5013244"/>
            <a:chExt cx="2186475" cy="601003"/>
          </a:xfrm>
        </p:grpSpPr>
        <p:pic>
          <p:nvPicPr>
            <p:cNvPr id="10" name="Google Shape;322;p7">
              <a:extLst>
                <a:ext uri="{FF2B5EF4-FFF2-40B4-BE49-F238E27FC236}">
                  <a16:creationId xmlns:a16="http://schemas.microsoft.com/office/drawing/2014/main" xmlns="" id="{76719BFC-36BE-4694-A396-2CA667CF2A70}"/>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xmlns="" id="{BDA40EBF-9CB7-4C6A-A28E-BA6E70543412}"/>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xmlns="" id="{081DC05B-7C3A-4073-ADE9-F6816538F656}"/>
                </a:ext>
              </a:extLst>
            </p:cNvPr>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13" name="Google Shape;256;g29d9fe470f5_0_152">
            <a:extLst>
              <a:ext uri="{FF2B5EF4-FFF2-40B4-BE49-F238E27FC236}">
                <a16:creationId xmlns:a16="http://schemas.microsoft.com/office/drawing/2014/main" xmlns="" id="{37F48D15-74CD-4844-B596-154A73D2B632}"/>
              </a:ext>
            </a:extLst>
          </p:cNvPr>
          <p:cNvSpPr/>
          <p:nvPr/>
        </p:nvSpPr>
        <p:spPr>
          <a:xfrm>
            <a:off x="9523673" y="5233219"/>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١٧</a:t>
            </a:r>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xmlns="" id="{C9C48007-2E52-407A-B9E7-865ABB91A250}"/>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6" name="Rectangle 15">
            <a:extLst>
              <a:ext uri="{FF2B5EF4-FFF2-40B4-BE49-F238E27FC236}">
                <a16:creationId xmlns:a16="http://schemas.microsoft.com/office/drawing/2014/main" xmlns="" id="{F7B91A48-8067-4320-8F61-BF79A7901127}"/>
              </a:ext>
            </a:extLst>
          </p:cNvPr>
          <p:cNvSpPr/>
          <p:nvPr/>
        </p:nvSpPr>
        <p:spPr>
          <a:xfrm>
            <a:off x="6071903" y="118006"/>
            <a:ext cx="3954171" cy="307777"/>
          </a:xfrm>
          <a:prstGeom prst="rect">
            <a:avLst/>
          </a:prstGeom>
        </p:spPr>
        <p:txBody>
          <a:bodyPr wrap="square">
            <a:spAutoFit/>
          </a:bodyPr>
          <a:lstStyle/>
          <a:p>
            <a:pPr algn="r"/>
            <a:r>
              <a:rPr lang="ar-JO" b="1" dirty="0">
                <a:solidFill>
                  <a:schemeClr val="bg1"/>
                </a:solidFill>
              </a:rPr>
              <a:t>سيناريوهات مبنى ٢: المبنى </a:t>
            </a:r>
            <a:r>
              <a:rPr lang="ar-JO" b="1" dirty="0" smtClean="0">
                <a:solidFill>
                  <a:schemeClr val="bg1"/>
                </a:solidFill>
              </a:rPr>
              <a:t>السكني</a:t>
            </a:r>
            <a:endParaRPr lang="en-US" b="1" dirty="0">
              <a:solidFill>
                <a:schemeClr val="bg1"/>
              </a:solidFill>
            </a:endParaRPr>
          </a:p>
        </p:txBody>
      </p:sp>
    </p:spTree>
    <p:extLst>
      <p:ext uri="{BB962C8B-B14F-4D97-AF65-F5344CB8AC3E}">
        <p14:creationId xmlns:p14="http://schemas.microsoft.com/office/powerpoint/2010/main" val="307902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3"/>
        <p:cNvGrpSpPr/>
        <p:nvPr/>
      </p:nvGrpSpPr>
      <p:grpSpPr>
        <a:xfrm>
          <a:off x="0" y="0"/>
          <a:ext cx="0" cy="0"/>
          <a:chOff x="0" y="0"/>
          <a:chExt cx="0" cy="0"/>
        </a:xfrm>
      </p:grpSpPr>
      <p:sp>
        <p:nvSpPr>
          <p:cNvPr id="314" name="Google Shape;314;p7"/>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5" name="Google Shape;315;p7"/>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6" name="Google Shape;316;p7"/>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7" name="Google Shape;317;p7"/>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r" rtl="1">
              <a:lnSpc>
                <a:spcPct val="115000"/>
              </a:lnSpc>
              <a:spcBef>
                <a:spcPts val="0"/>
              </a:spcBef>
              <a:spcAft>
                <a:spcPts val="0"/>
              </a:spcAft>
              <a:buNone/>
            </a:pPr>
            <a:r>
              <a:rPr lang="ar-JO" sz="2200" b="1" dirty="0" smtClean="0">
                <a:solidFill>
                  <a:schemeClr val="lt1"/>
                </a:solidFill>
              </a:rPr>
              <a:t>السيناريو المطور</a:t>
            </a:r>
            <a:endParaRPr dirty="0"/>
          </a:p>
        </p:txBody>
      </p:sp>
      <p:pic>
        <p:nvPicPr>
          <p:cNvPr id="318" name="Google Shape;318;p7"/>
          <p:cNvPicPr preferRelativeResize="0"/>
          <p:nvPr/>
        </p:nvPicPr>
        <p:blipFill rotWithShape="1">
          <a:blip r:embed="rId3">
            <a:alphaModFix/>
          </a:blip>
          <a:srcRect/>
          <a:stretch/>
        </p:blipFill>
        <p:spPr>
          <a:xfrm>
            <a:off x="9642201" y="5180013"/>
            <a:ext cx="433388" cy="490537"/>
          </a:xfrm>
          <a:prstGeom prst="rect">
            <a:avLst/>
          </a:prstGeom>
          <a:noFill/>
          <a:ln>
            <a:noFill/>
          </a:ln>
        </p:spPr>
      </p:pic>
      <p:sp>
        <p:nvSpPr>
          <p:cNvPr id="319" name="Google Shape;319;p7"/>
          <p:cNvSpPr/>
          <p:nvPr/>
        </p:nvSpPr>
        <p:spPr>
          <a:xfrm>
            <a:off x="9553762" y="5288881"/>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١٨</a:t>
            </a:r>
            <a:endParaRPr sz="900" dirty="0">
              <a:solidFill>
                <a:schemeClr val="lt1"/>
              </a:solidFill>
              <a:latin typeface="Arial"/>
              <a:ea typeface="Arial"/>
              <a:cs typeface="Arial"/>
              <a:sym typeface="Arial"/>
            </a:endParaRPr>
          </a:p>
        </p:txBody>
      </p:sp>
      <p:sp>
        <p:nvSpPr>
          <p:cNvPr id="320" name="Google Shape;320;p7"/>
          <p:cNvSpPr/>
          <p:nvPr/>
        </p:nvSpPr>
        <p:spPr>
          <a:xfrm>
            <a:off x="3325632"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321" name="Google Shape;321;p7"/>
          <p:cNvGrpSpPr/>
          <p:nvPr/>
        </p:nvGrpSpPr>
        <p:grpSpPr>
          <a:xfrm>
            <a:off x="138061" y="5038983"/>
            <a:ext cx="1998515" cy="549338"/>
            <a:chOff x="1430485" y="5013244"/>
            <a:chExt cx="2186475" cy="601003"/>
          </a:xfrm>
        </p:grpSpPr>
        <p:pic>
          <p:nvPicPr>
            <p:cNvPr id="322" name="Google Shape;322;p7"/>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23" name="Google Shape;323;p7"/>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24" name="Google Shape;324;p7"/>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25" name="Google Shape;325;p7"/>
          <p:cNvSpPr txBox="1"/>
          <p:nvPr/>
        </p:nvSpPr>
        <p:spPr>
          <a:xfrm>
            <a:off x="423328" y="662607"/>
            <a:ext cx="9150300" cy="2954625"/>
          </a:xfrm>
          <a:prstGeom prst="rect">
            <a:avLst/>
          </a:prstGeom>
          <a:noFill/>
          <a:ln>
            <a:noFill/>
          </a:ln>
        </p:spPr>
        <p:txBody>
          <a:bodyPr spcFirstLastPara="1" wrap="square" lIns="91425" tIns="91425" rIns="91425" bIns="91425" anchor="t" anchorCtr="0">
            <a:spAutoFit/>
          </a:bodyPr>
          <a:lstStyle/>
          <a:p>
            <a:pPr lvl="0" algn="r">
              <a:lnSpc>
                <a:spcPct val="150000"/>
              </a:lnSpc>
            </a:pPr>
            <a:r>
              <a:rPr lang="ar-JO" sz="1200" b="1" dirty="0">
                <a:solidFill>
                  <a:schemeClr val="dk1"/>
                </a:solidFill>
              </a:rPr>
              <a:t>سيناريو الطاقة الذكية نحو المستقبل </a:t>
            </a:r>
            <a:r>
              <a:rPr lang="ar-JO" sz="1200" dirty="0">
                <a:solidFill>
                  <a:schemeClr val="tx1"/>
                </a:solidFill>
              </a:rPr>
              <a:t>هو خطة شاملة تشجع الطاقة المتجددة لمعالجة قضايا المناخ والحد من انبعاثات الكربون. دمج التقدم التكنولوجي، والمشاركة المجتمعية، والممارسات الخضراء لمعالجة تغير المناخ بشكل فعال والمساهمة في إنشاء أحياء مستدامة وصالحة للعيش. ويحدد السيناريو عدة مبادرات بميزانية إجمالية قدرها </a:t>
            </a:r>
            <a:r>
              <a:rPr lang="ar-JO" sz="1200" b="1" dirty="0">
                <a:solidFill>
                  <a:schemeClr val="tx1"/>
                </a:solidFill>
              </a:rPr>
              <a:t>٢٢, </a:t>
            </a:r>
            <a:r>
              <a:rPr lang="ar-JO" sz="1200" b="1" dirty="0" smtClean="0">
                <a:solidFill>
                  <a:schemeClr val="tx1"/>
                </a:solidFill>
              </a:rPr>
              <a:t>٨مليون </a:t>
            </a:r>
            <a:r>
              <a:rPr lang="ar-JO" sz="1200" b="1" dirty="0">
                <a:solidFill>
                  <a:schemeClr val="tx1"/>
                </a:solidFill>
              </a:rPr>
              <a:t>يورو</a:t>
            </a:r>
            <a:r>
              <a:rPr lang="ar-JO" sz="1200" dirty="0">
                <a:solidFill>
                  <a:schemeClr val="tx1"/>
                </a:solidFill>
              </a:rPr>
              <a:t>، بما في ذلك:</a:t>
            </a:r>
            <a:endParaRPr sz="1200" i="1" dirty="0">
              <a:solidFill>
                <a:schemeClr val="tx1"/>
              </a:solidFill>
            </a:endParaRPr>
          </a:p>
          <a:p>
            <a:pPr marL="171450" lvl="0" indent="-171450" algn="just" rtl="1">
              <a:lnSpc>
                <a:spcPct val="200000"/>
              </a:lnSpc>
              <a:buFontTx/>
              <a:buChar char="-"/>
            </a:pPr>
            <a:r>
              <a:rPr lang="ar-JO" sz="1200" i="1" dirty="0">
                <a:solidFill>
                  <a:schemeClr val="dk1"/>
                </a:solidFill>
              </a:rPr>
              <a:t>استخدام الأراضي والتنوع البيولوجي لزيادة تخزين الطاقة وكفاءتها</a:t>
            </a:r>
            <a:r>
              <a:rPr lang="ar-JO" sz="1200" i="1" dirty="0" smtClean="0">
                <a:solidFill>
                  <a:schemeClr val="dk1"/>
                </a:solidFill>
              </a:rPr>
              <a:t>.</a:t>
            </a:r>
          </a:p>
          <a:p>
            <a:pPr marL="171450" lvl="0" indent="-171450" algn="just" rtl="1">
              <a:lnSpc>
                <a:spcPct val="200000"/>
              </a:lnSpc>
              <a:buFontTx/>
              <a:buChar char="-"/>
            </a:pPr>
            <a:r>
              <a:rPr lang="en-US" sz="1200" i="1" dirty="0" smtClean="0">
                <a:solidFill>
                  <a:schemeClr val="dk1"/>
                </a:solidFill>
              </a:rPr>
              <a:t> </a:t>
            </a:r>
            <a:r>
              <a:rPr lang="ar-JO" sz="1200" i="1" dirty="0">
                <a:solidFill>
                  <a:schemeClr val="dk1"/>
                </a:solidFill>
              </a:rPr>
              <a:t>سيؤدي تنفيذ مصادر الطاقة المتجددة مثل بطاريات السيارات الكهربائية، ومحركات السيارات الكهربائية، والطاقة الشمسية الكهروضوئية، وتخزين البطاريات إلى توفير إمكانية الوصول إلى الطاقة بأسعار معقولة وتعزيز مصادر الطاقة النظيفة والمتجددة.</a:t>
            </a:r>
            <a:endParaRPr sz="1200" i="1" dirty="0">
              <a:solidFill>
                <a:schemeClr val="dk1"/>
              </a:solidFill>
            </a:endParaRPr>
          </a:p>
          <a:p>
            <a:pPr marL="171450" lvl="0" indent="-171450" algn="just" rtl="1">
              <a:lnSpc>
                <a:spcPct val="200000"/>
              </a:lnSpc>
              <a:buFontTx/>
              <a:buChar char="-"/>
            </a:pPr>
            <a:r>
              <a:rPr lang="ar-JO" sz="1200" i="1" dirty="0" smtClean="0">
                <a:solidFill>
                  <a:schemeClr val="dk1"/>
                </a:solidFill>
              </a:rPr>
              <a:t>تحسين </a:t>
            </a:r>
            <a:r>
              <a:rPr lang="ar-JO" sz="1200" i="1" dirty="0">
                <a:solidFill>
                  <a:schemeClr val="dk1"/>
                </a:solidFill>
              </a:rPr>
              <a:t>توفير كفاءة استخدام الطاقة من خلال اعتماد التكنولوجيا الخضراء وإنفاذ العزل، وتمويل مشاريع تخزين الطاقة، وبناء سلسلة آمنة لإمدادات الطاقة، وتشجيع إنتاج المعادن المهمة</a:t>
            </a:r>
            <a:r>
              <a:rPr lang="ar-JO" sz="1200" i="1" dirty="0" smtClean="0">
                <a:solidFill>
                  <a:schemeClr val="dk1"/>
                </a:solidFill>
              </a:rPr>
              <a:t>.</a:t>
            </a:r>
          </a:p>
          <a:p>
            <a:pPr lvl="0" algn="just" rtl="1">
              <a:lnSpc>
                <a:spcPct val="200000"/>
              </a:lnSpc>
            </a:pPr>
            <a:r>
              <a:rPr lang="ar-JO" sz="1200" i="1" dirty="0" smtClean="0">
                <a:solidFill>
                  <a:schemeClr val="dk1"/>
                </a:solidFill>
              </a:rPr>
              <a:t>- </a:t>
            </a:r>
            <a:r>
              <a:rPr lang="en-US" sz="1200" i="1" dirty="0" smtClean="0">
                <a:solidFill>
                  <a:schemeClr val="dk1"/>
                </a:solidFill>
              </a:rPr>
              <a:t> </a:t>
            </a:r>
            <a:r>
              <a:rPr lang="ar-JO" sz="1200" i="1" dirty="0">
                <a:solidFill>
                  <a:schemeClr val="dk1"/>
                </a:solidFill>
              </a:rPr>
              <a:t>الحفاظ على المياه من خلال التقدم التكنولوجي والتخطيط الاستراتيجي واستخدام الذكاء الاصطناعي.</a:t>
            </a:r>
            <a:endParaRPr sz="1200" i="1" dirty="0">
              <a:solidFill>
                <a:schemeClr val="dk1"/>
              </a:solidFill>
            </a:endParaRPr>
          </a:p>
          <a:p>
            <a:pPr marL="0" lvl="0" indent="0" algn="just" rtl="0">
              <a:lnSpc>
                <a:spcPct val="200000"/>
              </a:lnSpc>
              <a:spcBef>
                <a:spcPts val="0"/>
              </a:spcBef>
              <a:spcAft>
                <a:spcPts val="0"/>
              </a:spcAft>
              <a:buNone/>
            </a:pPr>
            <a:endParaRPr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4"/>
        <p:cNvGrpSpPr/>
        <p:nvPr/>
      </p:nvGrpSpPr>
      <p:grpSpPr>
        <a:xfrm>
          <a:off x="0" y="0"/>
          <a:ext cx="0" cy="0"/>
          <a:chOff x="0" y="0"/>
          <a:chExt cx="0" cy="0"/>
        </a:xfrm>
      </p:grpSpPr>
      <p:sp>
        <p:nvSpPr>
          <p:cNvPr id="365" name="Google Shape;365;g29d9fe470f5_0_83"/>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6" name="Google Shape;366;g29d9fe470f5_0_83"/>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7" name="Google Shape;367;g29d9fe470f5_0_83"/>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8" name="Google Shape;368;g29d9fe470f5_0_83"/>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0">
              <a:lnSpc>
                <a:spcPct val="115000"/>
              </a:lnSpc>
              <a:spcBef>
                <a:spcPts val="0"/>
              </a:spcBef>
              <a:spcAft>
                <a:spcPts val="0"/>
              </a:spcAft>
              <a:buNone/>
            </a:pPr>
            <a:r>
              <a:rPr lang="ar-JO" sz="2200" b="1" dirty="0" smtClean="0">
                <a:solidFill>
                  <a:schemeClr val="lt1"/>
                </a:solidFill>
              </a:rPr>
              <a:t>السيناريو المطور</a:t>
            </a:r>
            <a:endParaRPr dirty="0"/>
          </a:p>
        </p:txBody>
      </p:sp>
      <p:pic>
        <p:nvPicPr>
          <p:cNvPr id="369" name="Google Shape;369;g29d9fe470f5_0_83"/>
          <p:cNvPicPr preferRelativeResize="0"/>
          <p:nvPr/>
        </p:nvPicPr>
        <p:blipFill rotWithShape="1">
          <a:blip r:embed="rId3">
            <a:alphaModFix/>
          </a:blip>
          <a:srcRect/>
          <a:stretch/>
        </p:blipFill>
        <p:spPr>
          <a:xfrm>
            <a:off x="9661027" y="5177448"/>
            <a:ext cx="433388" cy="490536"/>
          </a:xfrm>
          <a:prstGeom prst="rect">
            <a:avLst/>
          </a:prstGeom>
          <a:noFill/>
          <a:ln>
            <a:noFill/>
          </a:ln>
        </p:spPr>
      </p:pic>
      <p:sp>
        <p:nvSpPr>
          <p:cNvPr id="370" name="Google Shape;370;g29d9fe470f5_0_83"/>
          <p:cNvSpPr/>
          <p:nvPr/>
        </p:nvSpPr>
        <p:spPr>
          <a:xfrm>
            <a:off x="9572588" y="5286316"/>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١٩</a:t>
            </a:r>
            <a:endParaRPr sz="900" dirty="0">
              <a:solidFill>
                <a:schemeClr val="lt1"/>
              </a:solidFill>
              <a:latin typeface="Arial"/>
              <a:ea typeface="Arial"/>
              <a:cs typeface="Arial"/>
              <a:sym typeface="Arial"/>
            </a:endParaRPr>
          </a:p>
        </p:txBody>
      </p:sp>
      <p:sp>
        <p:nvSpPr>
          <p:cNvPr id="371" name="Google Shape;371;g29d9fe470f5_0_83"/>
          <p:cNvSpPr/>
          <p:nvPr/>
        </p:nvSpPr>
        <p:spPr>
          <a:xfrm>
            <a:off x="3279532"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372" name="Google Shape;372;g29d9fe470f5_0_83"/>
          <p:cNvGrpSpPr/>
          <p:nvPr/>
        </p:nvGrpSpPr>
        <p:grpSpPr>
          <a:xfrm>
            <a:off x="138061" y="5061684"/>
            <a:ext cx="1998370" cy="549326"/>
            <a:chOff x="1430485" y="5013244"/>
            <a:chExt cx="2186400" cy="601013"/>
          </a:xfrm>
        </p:grpSpPr>
        <p:pic>
          <p:nvPicPr>
            <p:cNvPr id="373" name="Google Shape;373;g29d9fe470f5_0_83"/>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74" name="Google Shape;374;g29d9fe470f5_0_83"/>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75" name="Google Shape;375;g29d9fe470f5_0_83"/>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76" name="Google Shape;376;g29d9fe470f5_0_83"/>
          <p:cNvSpPr txBox="1"/>
          <p:nvPr/>
        </p:nvSpPr>
        <p:spPr>
          <a:xfrm>
            <a:off x="345500" y="1157002"/>
            <a:ext cx="9306000" cy="1154132"/>
          </a:xfrm>
          <a:prstGeom prst="rect">
            <a:avLst/>
          </a:prstGeom>
          <a:noFill/>
          <a:ln>
            <a:noFill/>
          </a:ln>
        </p:spPr>
        <p:txBody>
          <a:bodyPr spcFirstLastPara="1" wrap="square" lIns="91425" tIns="91425" rIns="91425" bIns="91425" anchor="t" anchorCtr="0">
            <a:spAutoFit/>
          </a:bodyPr>
          <a:lstStyle/>
          <a:p>
            <a:pPr lvl="0" algn="r">
              <a:lnSpc>
                <a:spcPct val="150000"/>
              </a:lnSpc>
            </a:pPr>
            <a:r>
              <a:rPr lang="ar-JO" b="1" dirty="0"/>
              <a:t>المباني العامة –</a:t>
            </a:r>
            <a:r>
              <a:rPr lang="ar-JO" dirty="0"/>
              <a:t> </a:t>
            </a:r>
            <a:r>
              <a:rPr lang="ar-JO" b="1" dirty="0"/>
              <a:t>النشطة</a:t>
            </a:r>
            <a:r>
              <a:rPr lang="ar-JO" dirty="0"/>
              <a:t> تطبيق الأنظمة </a:t>
            </a:r>
            <a:r>
              <a:rPr lang="ar-JO" b="1" dirty="0"/>
              <a:t>النشطة </a:t>
            </a:r>
            <a:r>
              <a:rPr lang="ar-JO" dirty="0"/>
              <a:t>لتحسين كفاءة الطاقة واستهلاك الطاقة على معظم المستويات، بما في ذلك تغيير الأنظمة الميكانيكية وأنظمة الإضاءة وأجهزة التحكم النشطة وتحديث الأجهزة المستهلكة للطاقة، بالإضافة إلى إدخال بعض الأنظمة المتجددة التي يمكن أن تساهم في خفض استهلاك الطاقة وزيادة تكيف المبنى مع تغير المناخ.</a:t>
            </a:r>
            <a:endParaRPr lang="ar-JO" i="1" dirty="0"/>
          </a:p>
        </p:txBody>
      </p:sp>
      <p:sp>
        <p:nvSpPr>
          <p:cNvPr id="377" name="Google Shape;377;g29d9fe470f5_0_83"/>
          <p:cNvSpPr txBox="1"/>
          <p:nvPr/>
        </p:nvSpPr>
        <p:spPr>
          <a:xfrm>
            <a:off x="433388" y="2596971"/>
            <a:ext cx="9139200" cy="1461908"/>
          </a:xfrm>
          <a:prstGeom prst="rect">
            <a:avLst/>
          </a:prstGeom>
          <a:noFill/>
          <a:ln>
            <a:noFill/>
          </a:ln>
        </p:spPr>
        <p:txBody>
          <a:bodyPr spcFirstLastPara="1" wrap="square" lIns="91425" tIns="91425" rIns="91425" bIns="91425" anchor="t" anchorCtr="0">
            <a:spAutoFit/>
          </a:bodyPr>
          <a:lstStyle/>
          <a:p>
            <a:pPr lvl="0" algn="r">
              <a:lnSpc>
                <a:spcPct val="150000"/>
              </a:lnSpc>
              <a:spcBef>
                <a:spcPts val="1200"/>
              </a:spcBef>
              <a:spcAft>
                <a:spcPts val="1200"/>
              </a:spcAft>
            </a:pPr>
            <a:r>
              <a:rPr lang="ar-JO" b="1" dirty="0" smtClean="0">
                <a:solidFill>
                  <a:schemeClr val="tx1"/>
                </a:solidFill>
                <a:latin typeface="Roboto"/>
              </a:rPr>
              <a:t>المباني </a:t>
            </a:r>
            <a:r>
              <a:rPr lang="ar-JO" b="1" dirty="0">
                <a:solidFill>
                  <a:schemeClr val="tx1"/>
                </a:solidFill>
                <a:latin typeface="Roboto"/>
              </a:rPr>
              <a:t>السكنية –</a:t>
            </a:r>
            <a:r>
              <a:rPr lang="ar-JO" dirty="0">
                <a:solidFill>
                  <a:schemeClr val="tx1"/>
                </a:solidFill>
                <a:latin typeface="Roboto"/>
              </a:rPr>
              <a:t> </a:t>
            </a:r>
            <a:r>
              <a:rPr lang="ar-JO" b="1" dirty="0">
                <a:solidFill>
                  <a:schemeClr val="tx1"/>
                </a:solidFill>
                <a:latin typeface="Roboto"/>
              </a:rPr>
              <a:t>السلبية</a:t>
            </a:r>
            <a:r>
              <a:rPr lang="ar-JO" dirty="0">
                <a:solidFill>
                  <a:schemeClr val="tx1"/>
                </a:solidFill>
                <a:latin typeface="Roboto"/>
              </a:rPr>
              <a:t> تطبيق الأنظمة </a:t>
            </a:r>
            <a:r>
              <a:rPr lang="ar-JO" b="1" dirty="0">
                <a:solidFill>
                  <a:schemeClr val="tx1"/>
                </a:solidFill>
                <a:latin typeface="Roboto"/>
              </a:rPr>
              <a:t>السلبية</a:t>
            </a:r>
            <a:r>
              <a:rPr lang="ar-JO" dirty="0">
                <a:solidFill>
                  <a:schemeClr val="tx1"/>
                </a:solidFill>
                <a:latin typeface="Roboto"/>
              </a:rPr>
              <a:t> لتحسين كفاءة الطاقة واستهلاك الطاقة على معظم المستويات، بما في ذلك تغيير أنظمة الزجاج، وإضافة العزل لتجنب الجسور الحرارية، وإدخال أجهزة التظليل. بالإضافة إلى إدخال بعض التغييرات في المواد السطحية المكشوفة التي يمكن أن تساهم في خفض استهلاك الطاقة وزيادة تكيف المبنى مع تغير المناخ.</a:t>
            </a:r>
            <a:endParaRPr dirty="0">
              <a:solidFill>
                <a:schemeClr val="tx1"/>
              </a:solidFill>
              <a:latin typeface="+mj-lt"/>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6"/>
        <p:cNvGrpSpPr/>
        <p:nvPr/>
      </p:nvGrpSpPr>
      <p:grpSpPr>
        <a:xfrm>
          <a:off x="0" y="0"/>
          <a:ext cx="0" cy="0"/>
          <a:chOff x="0" y="0"/>
          <a:chExt cx="0" cy="0"/>
        </a:xfrm>
      </p:grpSpPr>
      <p:sp>
        <p:nvSpPr>
          <p:cNvPr id="67" name="Google Shape;67;p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8" name="Google Shape;68;p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9" name="Google Shape;69;p1"/>
          <p:cNvSpPr/>
          <p:nvPr/>
        </p:nvSpPr>
        <p:spPr>
          <a:xfrm>
            <a:off x="0" y="60394"/>
            <a:ext cx="10080625" cy="4862727"/>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70" name="Google Shape;70;p1"/>
          <p:cNvSpPr txBox="1"/>
          <p:nvPr/>
        </p:nvSpPr>
        <p:spPr>
          <a:xfrm>
            <a:off x="433388" y="411788"/>
            <a:ext cx="8674800" cy="870967"/>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rgbClr val="000000"/>
              </a:buClr>
              <a:buSzPts val="2200"/>
              <a:buFont typeface="Arial"/>
              <a:buNone/>
            </a:pPr>
            <a:r>
              <a:rPr lang="ar-JO" sz="2200" b="1" dirty="0" smtClean="0">
                <a:solidFill>
                  <a:srgbClr val="FFFFFF"/>
                </a:solidFill>
              </a:rPr>
              <a:t>    حي النزهة - بلدية اربد الكبرى</a:t>
            </a:r>
            <a:endParaRPr sz="2200" b="1" dirty="0">
              <a:solidFill>
                <a:srgbClr val="FFFFFF"/>
              </a:solidFill>
            </a:endParaRPr>
          </a:p>
          <a:p>
            <a:pPr marL="269875" marR="0" lvl="0" indent="0" algn="ctr" rtl="0">
              <a:lnSpc>
                <a:spcPct val="115000"/>
              </a:lnSpc>
              <a:spcBef>
                <a:spcPts val="0"/>
              </a:spcBef>
              <a:spcAft>
                <a:spcPts val="0"/>
              </a:spcAft>
              <a:buNone/>
            </a:pPr>
            <a:endParaRPr sz="2200" b="1" dirty="0">
              <a:solidFill>
                <a:schemeClr val="lt1"/>
              </a:solidFill>
            </a:endParaRPr>
          </a:p>
        </p:txBody>
      </p:sp>
      <p:sp>
        <p:nvSpPr>
          <p:cNvPr id="71" name="Google Shape;71;p1"/>
          <p:cNvSpPr/>
          <p:nvPr/>
        </p:nvSpPr>
        <p:spPr>
          <a:xfrm>
            <a:off x="3380272" y="5309623"/>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72" name="Google Shape;72;p1"/>
          <p:cNvGrpSpPr/>
          <p:nvPr/>
        </p:nvGrpSpPr>
        <p:grpSpPr>
          <a:xfrm>
            <a:off x="134607" y="5081938"/>
            <a:ext cx="1998515" cy="549338"/>
            <a:chOff x="1430485" y="5013244"/>
            <a:chExt cx="2186475" cy="601003"/>
          </a:xfrm>
        </p:grpSpPr>
        <p:pic>
          <p:nvPicPr>
            <p:cNvPr id="73" name="Google Shape;73;p1"/>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74" name="Google Shape;74;p1"/>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75" name="Google Shape;75;p1"/>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endParaRPr sz="800" dirty="0">
                <a:solidFill>
                  <a:schemeClr val="lt1"/>
                </a:solidFill>
                <a:latin typeface="Calibri"/>
                <a:ea typeface="Calibri"/>
                <a:cs typeface="Calibri"/>
                <a:sym typeface="Calibri"/>
              </a:endParaRPr>
            </a:p>
          </p:txBody>
        </p:sp>
      </p:grpSp>
      <p:sp>
        <p:nvSpPr>
          <p:cNvPr id="77" name="Google Shape;77;p1"/>
          <p:cNvSpPr txBox="1"/>
          <p:nvPr/>
        </p:nvSpPr>
        <p:spPr>
          <a:xfrm>
            <a:off x="432037" y="4074265"/>
            <a:ext cx="4101900" cy="375447"/>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chemeClr val="dk1"/>
              </a:buClr>
              <a:buSzPts val="1700"/>
              <a:buFont typeface="Arial"/>
              <a:buNone/>
            </a:pPr>
            <a:r>
              <a:rPr lang="ar-JO" sz="1600" b="1" dirty="0" smtClean="0">
                <a:solidFill>
                  <a:schemeClr val="lt1"/>
                </a:solidFill>
              </a:rPr>
              <a:t>بلدية اربد الكبرى / الجامعة الالمانية الاردنية</a:t>
            </a:r>
            <a:endParaRPr sz="1600" b="1" dirty="0">
              <a:solidFill>
                <a:schemeClr val="lt1"/>
              </a:solidFill>
              <a:latin typeface="Arial"/>
              <a:ea typeface="Arial"/>
              <a:cs typeface="Arial"/>
              <a:sym typeface="Arial"/>
            </a:endParaRPr>
          </a:p>
        </p:txBody>
      </p:sp>
      <p:pic>
        <p:nvPicPr>
          <p:cNvPr id="15" name="Google Shape;349;g29d72a7d4ce_0_19">
            <a:extLst>
              <a:ext uri="{FF2B5EF4-FFF2-40B4-BE49-F238E27FC236}">
                <a16:creationId xmlns:a16="http://schemas.microsoft.com/office/drawing/2014/main" xmlns="" id="{64EA635B-4EC5-4CB2-99B8-1113205090BE}"/>
              </a:ext>
            </a:extLst>
          </p:cNvPr>
          <p:cNvPicPr preferRelativeResize="0"/>
          <p:nvPr/>
        </p:nvPicPr>
        <p:blipFill>
          <a:blip r:embed="rId5">
            <a:alphaModFix/>
          </a:blip>
          <a:stretch>
            <a:fillRect/>
          </a:stretch>
        </p:blipFill>
        <p:spPr>
          <a:xfrm>
            <a:off x="4377691" y="1114476"/>
            <a:ext cx="1645754" cy="2653924"/>
          </a:xfrm>
          <a:prstGeom prst="rect">
            <a:avLst/>
          </a:prstGeom>
          <a:noFill/>
          <a:ln>
            <a:noFill/>
          </a:ln>
        </p:spPr>
      </p:pic>
      <p:pic>
        <p:nvPicPr>
          <p:cNvPr id="16" name="Google Shape;328;g29d72a7d4ce_0_0">
            <a:extLst>
              <a:ext uri="{FF2B5EF4-FFF2-40B4-BE49-F238E27FC236}">
                <a16:creationId xmlns:a16="http://schemas.microsoft.com/office/drawing/2014/main" xmlns="" id="{F7E4126A-8C78-42F5-8ED9-28939C4675A1}"/>
              </a:ext>
            </a:extLst>
          </p:cNvPr>
          <p:cNvPicPr preferRelativeResize="0"/>
          <p:nvPr/>
        </p:nvPicPr>
        <p:blipFill>
          <a:blip r:embed="rId6">
            <a:alphaModFix/>
          </a:blip>
          <a:stretch>
            <a:fillRect/>
          </a:stretch>
        </p:blipFill>
        <p:spPr>
          <a:xfrm>
            <a:off x="650876" y="1103057"/>
            <a:ext cx="3595729" cy="2653923"/>
          </a:xfrm>
          <a:prstGeom prst="rect">
            <a:avLst/>
          </a:prstGeom>
          <a:noFill/>
          <a:ln>
            <a:noFill/>
          </a:ln>
        </p:spPr>
      </p:pic>
      <p:pic>
        <p:nvPicPr>
          <p:cNvPr id="17" name="Google Shape;350;g29d72a7d4ce_0_19">
            <a:extLst>
              <a:ext uri="{FF2B5EF4-FFF2-40B4-BE49-F238E27FC236}">
                <a16:creationId xmlns:a16="http://schemas.microsoft.com/office/drawing/2014/main" xmlns="" id="{A9221D7D-4D1A-457C-9FDD-577B81DDE158}"/>
              </a:ext>
            </a:extLst>
          </p:cNvPr>
          <p:cNvPicPr preferRelativeResize="0"/>
          <p:nvPr/>
        </p:nvPicPr>
        <p:blipFill>
          <a:blip r:embed="rId7">
            <a:alphaModFix/>
          </a:blip>
          <a:stretch>
            <a:fillRect/>
          </a:stretch>
        </p:blipFill>
        <p:spPr>
          <a:xfrm>
            <a:off x="6176920" y="1103057"/>
            <a:ext cx="3252829" cy="2665343"/>
          </a:xfrm>
          <a:prstGeom prst="rect">
            <a:avLst/>
          </a:prstGeom>
          <a:noFill/>
          <a:ln>
            <a:noFill/>
          </a:ln>
        </p:spPr>
      </p:pic>
      <p:pic>
        <p:nvPicPr>
          <p:cNvPr id="18" name="Google Shape;79;p1">
            <a:extLst>
              <a:ext uri="{FF2B5EF4-FFF2-40B4-BE49-F238E27FC236}">
                <a16:creationId xmlns:a16="http://schemas.microsoft.com/office/drawing/2014/main" xmlns="" id="{1431429F-1C92-44E6-B9D1-CCBF0FF52F69}"/>
              </a:ext>
            </a:extLst>
          </p:cNvPr>
          <p:cNvPicPr preferRelativeResize="0"/>
          <p:nvPr/>
        </p:nvPicPr>
        <p:blipFill rotWithShape="1">
          <a:blip r:embed="rId8">
            <a:alphaModFix/>
          </a:blip>
          <a:srcRect/>
          <a:stretch/>
        </p:blipFill>
        <p:spPr>
          <a:xfrm>
            <a:off x="7482980" y="3925627"/>
            <a:ext cx="831170" cy="836700"/>
          </a:xfrm>
          <a:prstGeom prst="rect">
            <a:avLst/>
          </a:prstGeom>
          <a:noFill/>
          <a:ln>
            <a:noFill/>
          </a:ln>
        </p:spPr>
      </p:pic>
      <p:pic>
        <p:nvPicPr>
          <p:cNvPr id="19" name="Google Shape;80;p1">
            <a:extLst>
              <a:ext uri="{FF2B5EF4-FFF2-40B4-BE49-F238E27FC236}">
                <a16:creationId xmlns:a16="http://schemas.microsoft.com/office/drawing/2014/main" xmlns="" id="{B9A9D32A-26F3-4F2A-B357-D0810E2D7483}"/>
              </a:ext>
            </a:extLst>
          </p:cNvPr>
          <p:cNvPicPr preferRelativeResize="0"/>
          <p:nvPr/>
        </p:nvPicPr>
        <p:blipFill rotWithShape="1">
          <a:blip r:embed="rId9">
            <a:alphaModFix/>
          </a:blip>
          <a:srcRect/>
          <a:stretch/>
        </p:blipFill>
        <p:spPr>
          <a:xfrm>
            <a:off x="8390350" y="3933678"/>
            <a:ext cx="1173100" cy="836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12"/>
        <p:cNvGrpSpPr/>
        <p:nvPr/>
      </p:nvGrpSpPr>
      <p:grpSpPr>
        <a:xfrm>
          <a:off x="0" y="0"/>
          <a:ext cx="0" cy="0"/>
          <a:chOff x="0" y="0"/>
          <a:chExt cx="0" cy="0"/>
        </a:xfrm>
      </p:grpSpPr>
      <p:sp>
        <p:nvSpPr>
          <p:cNvPr id="413" name="Google Shape;413;p8"/>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4" name="Google Shape;414;p8"/>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5" name="Google Shape;415;p8"/>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16" name="Google Shape;416;p8"/>
          <p:cNvSpPr txBox="1"/>
          <p:nvPr/>
        </p:nvSpPr>
        <p:spPr>
          <a:xfrm>
            <a:off x="1437197" y="1868818"/>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ar-JO" sz="3700" b="1" dirty="0" smtClean="0">
                <a:solidFill>
                  <a:schemeClr val="lt1"/>
                </a:solidFill>
              </a:rPr>
              <a:t>        النهج التشاركي</a:t>
            </a:r>
            <a:endParaRPr sz="3700" b="1" dirty="0">
              <a:solidFill>
                <a:schemeClr val="lt1"/>
              </a:solidFill>
              <a:latin typeface="Arial"/>
              <a:ea typeface="Arial"/>
              <a:cs typeface="Arial"/>
              <a:sym typeface="Arial"/>
            </a:endParaRPr>
          </a:p>
        </p:txBody>
      </p:sp>
      <p:sp>
        <p:nvSpPr>
          <p:cNvPr id="417" name="Google Shape;417;p8"/>
          <p:cNvSpPr/>
          <p:nvPr/>
        </p:nvSpPr>
        <p:spPr>
          <a:xfrm>
            <a:off x="3325554" y="5297929"/>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418" name="Google Shape;418;p8"/>
          <p:cNvGrpSpPr/>
          <p:nvPr/>
        </p:nvGrpSpPr>
        <p:grpSpPr>
          <a:xfrm>
            <a:off x="86982" y="5061866"/>
            <a:ext cx="1998515" cy="549338"/>
            <a:chOff x="1430485" y="5013244"/>
            <a:chExt cx="2186475" cy="601003"/>
          </a:xfrm>
        </p:grpSpPr>
        <p:pic>
          <p:nvPicPr>
            <p:cNvPr id="419" name="Google Shape;419;p8"/>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20" name="Google Shape;420;p8"/>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21" name="Google Shape;421;p8"/>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422" name="Google Shape;422;p8" descr="Brainstorming di gruppo con riempimento a tinta unita"/>
          <p:cNvPicPr preferRelativeResize="0"/>
          <p:nvPr/>
        </p:nvPicPr>
        <p:blipFill rotWithShape="1">
          <a:blip r:embed="rId5">
            <a:alphaModFix/>
          </a:blip>
          <a:srcRect/>
          <a:stretch/>
        </p:blipFill>
        <p:spPr>
          <a:xfrm>
            <a:off x="7992956" y="1637441"/>
            <a:ext cx="1209840" cy="120984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27"/>
        <p:cNvGrpSpPr/>
        <p:nvPr/>
      </p:nvGrpSpPr>
      <p:grpSpPr>
        <a:xfrm>
          <a:off x="0" y="0"/>
          <a:ext cx="0" cy="0"/>
          <a:chOff x="0" y="0"/>
          <a:chExt cx="0" cy="0"/>
        </a:xfrm>
      </p:grpSpPr>
      <p:sp>
        <p:nvSpPr>
          <p:cNvPr id="428" name="Google Shape;428;p9"/>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29" name="Google Shape;429;p9"/>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30" name="Google Shape;430;p9"/>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31" name="Google Shape;431;p9"/>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r" rtl="0">
              <a:lnSpc>
                <a:spcPct val="115000"/>
              </a:lnSpc>
              <a:spcBef>
                <a:spcPts val="0"/>
              </a:spcBef>
              <a:spcAft>
                <a:spcPts val="0"/>
              </a:spcAft>
              <a:buNone/>
            </a:pPr>
            <a:r>
              <a:rPr lang="ar-JO" sz="2200" b="1" dirty="0" smtClean="0">
                <a:solidFill>
                  <a:schemeClr val="lt1"/>
                </a:solidFill>
              </a:rPr>
              <a:t>النهج التشاركي</a:t>
            </a:r>
            <a:endParaRPr dirty="0"/>
          </a:p>
        </p:txBody>
      </p:sp>
      <p:pic>
        <p:nvPicPr>
          <p:cNvPr id="432" name="Google Shape;432;p9"/>
          <p:cNvPicPr preferRelativeResize="0"/>
          <p:nvPr/>
        </p:nvPicPr>
        <p:blipFill rotWithShape="1">
          <a:blip r:embed="rId3">
            <a:alphaModFix/>
          </a:blip>
          <a:srcRect/>
          <a:stretch/>
        </p:blipFill>
        <p:spPr>
          <a:xfrm>
            <a:off x="9642201" y="5180013"/>
            <a:ext cx="433388" cy="490537"/>
          </a:xfrm>
          <a:prstGeom prst="rect">
            <a:avLst/>
          </a:prstGeom>
          <a:noFill/>
          <a:ln>
            <a:noFill/>
          </a:ln>
        </p:spPr>
      </p:pic>
      <p:sp>
        <p:nvSpPr>
          <p:cNvPr id="433" name="Google Shape;433;p9"/>
          <p:cNvSpPr/>
          <p:nvPr/>
        </p:nvSpPr>
        <p:spPr>
          <a:xfrm>
            <a:off x="9553762" y="5288881"/>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٢١</a:t>
            </a:r>
            <a:endParaRPr sz="900" dirty="0">
              <a:solidFill>
                <a:schemeClr val="lt1"/>
              </a:solidFill>
              <a:latin typeface="Arial"/>
              <a:ea typeface="Arial"/>
              <a:cs typeface="Arial"/>
              <a:sym typeface="Arial"/>
            </a:endParaRPr>
          </a:p>
        </p:txBody>
      </p:sp>
      <p:sp>
        <p:nvSpPr>
          <p:cNvPr id="434" name="Google Shape;434;p9"/>
          <p:cNvSpPr/>
          <p:nvPr/>
        </p:nvSpPr>
        <p:spPr>
          <a:xfrm>
            <a:off x="3325554" y="5298488"/>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435" name="Google Shape;435;p9"/>
          <p:cNvGrpSpPr/>
          <p:nvPr/>
        </p:nvGrpSpPr>
        <p:grpSpPr>
          <a:xfrm>
            <a:off x="138061" y="5023819"/>
            <a:ext cx="1998515" cy="549338"/>
            <a:chOff x="1430485" y="5013244"/>
            <a:chExt cx="2186475" cy="601003"/>
          </a:xfrm>
        </p:grpSpPr>
        <p:pic>
          <p:nvPicPr>
            <p:cNvPr id="436" name="Google Shape;436;p9"/>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37" name="Google Shape;437;p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38" name="Google Shape;438;p9"/>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3" name="Picture 2">
            <a:extLst>
              <a:ext uri="{FF2B5EF4-FFF2-40B4-BE49-F238E27FC236}">
                <a16:creationId xmlns:a16="http://schemas.microsoft.com/office/drawing/2014/main" xmlns="" id="{23988492-7B79-4F92-BDF6-8131B20AC073}"/>
              </a:ext>
            </a:extLst>
          </p:cNvPr>
          <p:cNvPicPr>
            <a:picLocks noChangeAspect="1"/>
          </p:cNvPicPr>
          <p:nvPr/>
        </p:nvPicPr>
        <p:blipFill>
          <a:blip r:embed="rId6"/>
          <a:stretch>
            <a:fillRect/>
          </a:stretch>
        </p:blipFill>
        <p:spPr>
          <a:xfrm>
            <a:off x="409145" y="588960"/>
            <a:ext cx="3067834" cy="2046653"/>
          </a:xfrm>
          <a:prstGeom prst="rect">
            <a:avLst/>
          </a:prstGeom>
        </p:spPr>
      </p:pic>
      <p:pic>
        <p:nvPicPr>
          <p:cNvPr id="5" name="Picture 4">
            <a:extLst>
              <a:ext uri="{FF2B5EF4-FFF2-40B4-BE49-F238E27FC236}">
                <a16:creationId xmlns:a16="http://schemas.microsoft.com/office/drawing/2014/main" xmlns="" id="{29FD4F87-9006-452D-89DD-A66A7CE2433A}"/>
              </a:ext>
            </a:extLst>
          </p:cNvPr>
          <p:cNvPicPr>
            <a:picLocks noChangeAspect="1"/>
          </p:cNvPicPr>
          <p:nvPr/>
        </p:nvPicPr>
        <p:blipFill>
          <a:blip r:embed="rId7"/>
          <a:stretch>
            <a:fillRect/>
          </a:stretch>
        </p:blipFill>
        <p:spPr>
          <a:xfrm>
            <a:off x="409145" y="2788153"/>
            <a:ext cx="3067834" cy="2067947"/>
          </a:xfrm>
          <a:prstGeom prst="rect">
            <a:avLst/>
          </a:prstGeom>
        </p:spPr>
      </p:pic>
      <p:sp>
        <p:nvSpPr>
          <p:cNvPr id="2" name="TextBox 1">
            <a:extLst>
              <a:ext uri="{FF2B5EF4-FFF2-40B4-BE49-F238E27FC236}">
                <a16:creationId xmlns:a16="http://schemas.microsoft.com/office/drawing/2014/main" xmlns="" id="{9B57FB93-88A9-4803-83B2-66FC93A430F7}"/>
              </a:ext>
            </a:extLst>
          </p:cNvPr>
          <p:cNvSpPr txBox="1"/>
          <p:nvPr/>
        </p:nvSpPr>
        <p:spPr>
          <a:xfrm>
            <a:off x="4533937" y="764378"/>
            <a:ext cx="5448972" cy="738664"/>
          </a:xfrm>
          <a:prstGeom prst="rect">
            <a:avLst/>
          </a:prstGeom>
          <a:noFill/>
        </p:spPr>
        <p:txBody>
          <a:bodyPr wrap="square" rtlCol="0">
            <a:spAutoFit/>
          </a:bodyPr>
          <a:lstStyle/>
          <a:p>
            <a:pPr algn="r"/>
            <a:r>
              <a:rPr lang="ar-JO" dirty="0">
                <a:solidFill>
                  <a:srgbClr val="0F0F0F"/>
                </a:solidFill>
                <a:latin typeface="+mj-lt"/>
              </a:rPr>
              <a:t>جمعت اجتماعات المستشارين المهنيين المرخصين أفرادًا من مختلف القطاعات والكيانات، مما ساهم في صياغة اتجاه السياسة في المشروع. وشمل ذلك ممثلين لعبوا دورًا رئيسيًا في تشكيل مسار المشروع، بما في ذلك محترفون من:</a:t>
            </a:r>
            <a:endParaRPr lang="en-US" dirty="0">
              <a:latin typeface="+mj-lt"/>
            </a:endParaRPr>
          </a:p>
        </p:txBody>
      </p:sp>
      <p:graphicFrame>
        <p:nvGraphicFramePr>
          <p:cNvPr id="4" name="Table 5">
            <a:extLst>
              <a:ext uri="{FF2B5EF4-FFF2-40B4-BE49-F238E27FC236}">
                <a16:creationId xmlns:a16="http://schemas.microsoft.com/office/drawing/2014/main" xmlns="" id="{4BD829AD-F737-411C-8CD5-605413AACDEA}"/>
              </a:ext>
            </a:extLst>
          </p:cNvPr>
          <p:cNvGraphicFramePr>
            <a:graphicFrameLocks noGrp="1"/>
          </p:cNvGraphicFramePr>
          <p:nvPr>
            <p:extLst>
              <p:ext uri="{D42A27DB-BD31-4B8C-83A1-F6EECF244321}">
                <p14:modId xmlns:p14="http://schemas.microsoft.com/office/powerpoint/2010/main" val="2001719366"/>
              </p:ext>
            </p:extLst>
          </p:nvPr>
        </p:nvGraphicFramePr>
        <p:xfrm>
          <a:off x="4725660" y="2044959"/>
          <a:ext cx="5300414" cy="2918160"/>
        </p:xfrm>
        <a:graphic>
          <a:graphicData uri="http://schemas.openxmlformats.org/drawingml/2006/table">
            <a:tbl>
              <a:tblPr firstRow="1" bandRow="1">
                <a:tableStyleId>{C083E6E3-FA7D-4D7B-A595-EF9225AFEA82}</a:tableStyleId>
              </a:tblPr>
              <a:tblGrid>
                <a:gridCol w="5300414">
                  <a:extLst>
                    <a:ext uri="{9D8B030D-6E8A-4147-A177-3AD203B41FA5}">
                      <a16:colId xmlns:a16="http://schemas.microsoft.com/office/drawing/2014/main" xmlns="" val="3430192310"/>
                    </a:ext>
                  </a:extLst>
                </a:gridCol>
              </a:tblGrid>
              <a:tr h="416880">
                <a:tc>
                  <a:txBody>
                    <a:bodyPr/>
                    <a:lstStyle/>
                    <a:p>
                      <a:pPr algn="r"/>
                      <a:r>
                        <a:rPr lang="ar-JO" b="0" dirty="0" smtClean="0"/>
                        <a:t>رؤساء اقسام من بلدية اربد الكبرى</a:t>
                      </a:r>
                      <a:endParaRPr lang="en-US" b="0" dirty="0"/>
                    </a:p>
                  </a:txBody>
                  <a:tcPr/>
                </a:tc>
                <a:extLst>
                  <a:ext uri="{0D108BD9-81ED-4DB2-BD59-A6C34878D82A}">
                    <a16:rowId xmlns:a16="http://schemas.microsoft.com/office/drawing/2014/main" xmlns="" val="3639433106"/>
                  </a:ext>
                </a:extLst>
              </a:tr>
              <a:tr h="416880">
                <a:tc>
                  <a:txBody>
                    <a:bodyPr/>
                    <a:lstStyle/>
                    <a:p>
                      <a:pPr algn="r"/>
                      <a:r>
                        <a:rPr lang="ar-JO" dirty="0" smtClean="0"/>
                        <a:t>شركة كهرباء اربد</a:t>
                      </a:r>
                      <a:endParaRPr lang="en-US" dirty="0"/>
                    </a:p>
                  </a:txBody>
                  <a:tcPr/>
                </a:tc>
                <a:extLst>
                  <a:ext uri="{0D108BD9-81ED-4DB2-BD59-A6C34878D82A}">
                    <a16:rowId xmlns:a16="http://schemas.microsoft.com/office/drawing/2014/main" xmlns="" val="1757951861"/>
                  </a:ext>
                </a:extLst>
              </a:tr>
              <a:tr h="416880">
                <a:tc>
                  <a:txBody>
                    <a:bodyPr/>
                    <a:lstStyle/>
                    <a:p>
                      <a:pPr algn="r"/>
                      <a:r>
                        <a:rPr lang="ar-JO" dirty="0" smtClean="0"/>
                        <a:t>مديرية اشغال اربد العامة</a:t>
                      </a:r>
                      <a:endParaRPr lang="en-US" dirty="0"/>
                    </a:p>
                  </a:txBody>
                  <a:tcPr/>
                </a:tc>
                <a:extLst>
                  <a:ext uri="{0D108BD9-81ED-4DB2-BD59-A6C34878D82A}">
                    <a16:rowId xmlns:a16="http://schemas.microsoft.com/office/drawing/2014/main" xmlns="" val="825706258"/>
                  </a:ext>
                </a:extLst>
              </a:tr>
              <a:tr h="416880">
                <a:tc>
                  <a:txBody>
                    <a:bodyPr/>
                    <a:lstStyle/>
                    <a:p>
                      <a:pPr algn="r"/>
                      <a:r>
                        <a:rPr lang="ar-JO" dirty="0" smtClean="0"/>
                        <a:t>مجلس البناء الوطني</a:t>
                      </a:r>
                      <a:endParaRPr lang="en-US" dirty="0"/>
                    </a:p>
                  </a:txBody>
                  <a:tcPr/>
                </a:tc>
                <a:extLst>
                  <a:ext uri="{0D108BD9-81ED-4DB2-BD59-A6C34878D82A}">
                    <a16:rowId xmlns:a16="http://schemas.microsoft.com/office/drawing/2014/main" xmlns="" val="2789733458"/>
                  </a:ext>
                </a:extLst>
              </a:tr>
              <a:tr h="416880">
                <a:tc>
                  <a:txBody>
                    <a:bodyPr/>
                    <a:lstStyle/>
                    <a:p>
                      <a:pPr algn="r"/>
                      <a:r>
                        <a:rPr lang="ar-JO" dirty="0" smtClean="0"/>
                        <a:t>الجمعية العلمية الملكية</a:t>
                      </a:r>
                      <a:endParaRPr lang="en-US" dirty="0"/>
                    </a:p>
                  </a:txBody>
                  <a:tcPr/>
                </a:tc>
                <a:extLst>
                  <a:ext uri="{0D108BD9-81ED-4DB2-BD59-A6C34878D82A}">
                    <a16:rowId xmlns:a16="http://schemas.microsoft.com/office/drawing/2014/main" xmlns="" val="2105363260"/>
                  </a:ext>
                </a:extLst>
              </a:tr>
              <a:tr h="416880">
                <a:tc>
                  <a:txBody>
                    <a:bodyPr/>
                    <a:lstStyle/>
                    <a:p>
                      <a:pPr algn="r"/>
                      <a:r>
                        <a:rPr lang="ar-JO" dirty="0" smtClean="0"/>
                        <a:t>نقابة المهندسين</a:t>
                      </a:r>
                      <a:r>
                        <a:rPr lang="ar-JO" baseline="0" dirty="0" smtClean="0"/>
                        <a:t> الاردنيين</a:t>
                      </a:r>
                      <a:endParaRPr lang="en-US" dirty="0"/>
                    </a:p>
                  </a:txBody>
                  <a:tcPr/>
                </a:tc>
                <a:extLst>
                  <a:ext uri="{0D108BD9-81ED-4DB2-BD59-A6C34878D82A}">
                    <a16:rowId xmlns:a16="http://schemas.microsoft.com/office/drawing/2014/main" xmlns="" val="2930438786"/>
                  </a:ext>
                </a:extLst>
              </a:tr>
              <a:tr h="416880">
                <a:tc>
                  <a:txBody>
                    <a:bodyPr/>
                    <a:lstStyle/>
                    <a:p>
                      <a:pPr algn="r"/>
                      <a:r>
                        <a:rPr lang="ar-JO" dirty="0" smtClean="0"/>
                        <a:t>المهنيين الاكاديميين</a:t>
                      </a:r>
                      <a:endParaRPr lang="en-US" dirty="0"/>
                    </a:p>
                  </a:txBody>
                  <a:tcPr/>
                </a:tc>
                <a:extLst>
                  <a:ext uri="{0D108BD9-81ED-4DB2-BD59-A6C34878D82A}">
                    <a16:rowId xmlns:a16="http://schemas.microsoft.com/office/drawing/2014/main" xmlns="" val="352297415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44"/>
        <p:cNvGrpSpPr/>
        <p:nvPr/>
      </p:nvGrpSpPr>
      <p:grpSpPr>
        <a:xfrm>
          <a:off x="0" y="0"/>
          <a:ext cx="0" cy="0"/>
          <a:chOff x="0" y="0"/>
          <a:chExt cx="0" cy="0"/>
        </a:xfrm>
      </p:grpSpPr>
      <p:sp>
        <p:nvSpPr>
          <p:cNvPr id="445" name="Google Shape;445;p10"/>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6" name="Google Shape;446;p10"/>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7" name="Google Shape;447;p10"/>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48" name="Google Shape;448;p10"/>
          <p:cNvSpPr txBox="1"/>
          <p:nvPr/>
        </p:nvSpPr>
        <p:spPr>
          <a:xfrm>
            <a:off x="1214942" y="1627056"/>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ar-JO" sz="3700" b="1" dirty="0" smtClean="0">
                <a:solidFill>
                  <a:schemeClr val="lt1"/>
                </a:solidFill>
                <a:latin typeface="Arial"/>
                <a:ea typeface="Arial"/>
                <a:cs typeface="Arial"/>
                <a:sym typeface="Arial"/>
              </a:rPr>
              <a:t>الدروس المستفادة ووجهات النظر المستقبلية</a:t>
            </a:r>
            <a:endParaRPr sz="3700" b="1" dirty="0">
              <a:solidFill>
                <a:schemeClr val="lt1"/>
              </a:solidFill>
              <a:latin typeface="Arial"/>
              <a:ea typeface="Arial"/>
              <a:cs typeface="Arial"/>
              <a:sym typeface="Arial"/>
            </a:endParaRPr>
          </a:p>
        </p:txBody>
      </p:sp>
      <p:sp>
        <p:nvSpPr>
          <p:cNvPr id="449" name="Google Shape;449;p10"/>
          <p:cNvSpPr/>
          <p:nvPr/>
        </p:nvSpPr>
        <p:spPr>
          <a:xfrm>
            <a:off x="3325554" y="5331404"/>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450" name="Google Shape;450;p10"/>
          <p:cNvGrpSpPr/>
          <p:nvPr/>
        </p:nvGrpSpPr>
        <p:grpSpPr>
          <a:xfrm>
            <a:off x="67932" y="5061866"/>
            <a:ext cx="1998515" cy="549338"/>
            <a:chOff x="1430485" y="5013244"/>
            <a:chExt cx="2186475" cy="601003"/>
          </a:xfrm>
        </p:grpSpPr>
        <p:pic>
          <p:nvPicPr>
            <p:cNvPr id="451" name="Google Shape;451;p10"/>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52" name="Google Shape;452;p10"/>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53" name="Google Shape;453;p10"/>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454" name="Google Shape;454;p10" descr="Tiro a segno con riempimento a tinta unita"/>
          <p:cNvPicPr preferRelativeResize="0"/>
          <p:nvPr/>
        </p:nvPicPr>
        <p:blipFill rotWithShape="1">
          <a:blip r:embed="rId5">
            <a:alphaModFix/>
          </a:blip>
          <a:srcRect/>
          <a:stretch/>
        </p:blipFill>
        <p:spPr>
          <a:xfrm>
            <a:off x="8769738" y="1435448"/>
            <a:ext cx="1130301" cy="11303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lvl="0" algn="r" rtl="1">
              <a:lnSpc>
                <a:spcPct val="115000"/>
              </a:lnSpc>
            </a:pPr>
            <a:r>
              <a:rPr lang="ar-JO" sz="2200" b="1" dirty="0">
                <a:solidFill>
                  <a:schemeClr val="lt1"/>
                </a:solidFill>
              </a:rPr>
              <a:t>الدروس المستفادة ووجهات النظر المستقبلية</a:t>
            </a:r>
          </a:p>
        </p:txBody>
      </p:sp>
      <p:pic>
        <p:nvPicPr>
          <p:cNvPr id="464" name="Google Shape;464;p11"/>
          <p:cNvPicPr preferRelativeResize="0"/>
          <p:nvPr/>
        </p:nvPicPr>
        <p:blipFill rotWithShape="1">
          <a:blip r:embed="rId3">
            <a:alphaModFix/>
          </a:blip>
          <a:srcRect/>
          <a:stretch/>
        </p:blipFill>
        <p:spPr>
          <a:xfrm>
            <a:off x="9642201" y="5190891"/>
            <a:ext cx="433388" cy="490537"/>
          </a:xfrm>
          <a:prstGeom prst="rect">
            <a:avLst/>
          </a:prstGeom>
          <a:noFill/>
          <a:ln>
            <a:noFill/>
          </a:ln>
        </p:spPr>
      </p:pic>
      <p:sp>
        <p:nvSpPr>
          <p:cNvPr id="465" name="Google Shape;465;p11"/>
          <p:cNvSpPr/>
          <p:nvPr/>
        </p:nvSpPr>
        <p:spPr>
          <a:xfrm>
            <a:off x="9553762" y="5299759"/>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٢٣</a:t>
            </a:r>
            <a:endParaRPr sz="900" dirty="0">
              <a:solidFill>
                <a:schemeClr val="lt1"/>
              </a:solidFill>
              <a:latin typeface="Arial"/>
              <a:ea typeface="Arial"/>
              <a:cs typeface="Arial"/>
              <a:sym typeface="Arial"/>
            </a:endParaRPr>
          </a:p>
        </p:txBody>
      </p:sp>
      <p:sp>
        <p:nvSpPr>
          <p:cNvPr id="466" name="Google Shape;466;p11"/>
          <p:cNvSpPr/>
          <p:nvPr/>
        </p:nvSpPr>
        <p:spPr>
          <a:xfrm>
            <a:off x="3325554" y="5298488"/>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467" name="Google Shape;467;p11"/>
          <p:cNvGrpSpPr/>
          <p:nvPr/>
        </p:nvGrpSpPr>
        <p:grpSpPr>
          <a:xfrm>
            <a:off x="138061" y="5023819"/>
            <a:ext cx="1998515" cy="549338"/>
            <a:chOff x="1430485" y="5013244"/>
            <a:chExt cx="2186475" cy="601003"/>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15" name="TextBox 14">
            <a:extLst>
              <a:ext uri="{FF2B5EF4-FFF2-40B4-BE49-F238E27FC236}">
                <a16:creationId xmlns:a16="http://schemas.microsoft.com/office/drawing/2014/main" xmlns="" id="{109A729E-0C65-42BA-8793-F001E8E1F212}"/>
              </a:ext>
            </a:extLst>
          </p:cNvPr>
          <p:cNvSpPr txBox="1"/>
          <p:nvPr/>
        </p:nvSpPr>
        <p:spPr>
          <a:xfrm>
            <a:off x="478298" y="593653"/>
            <a:ext cx="9180051" cy="2246769"/>
          </a:xfrm>
          <a:prstGeom prst="rect">
            <a:avLst/>
          </a:prstGeom>
          <a:noFill/>
        </p:spPr>
        <p:txBody>
          <a:bodyPr wrap="square">
            <a:spAutoFit/>
          </a:bodyPr>
          <a:lstStyle/>
          <a:p>
            <a:pPr algn="r" rtl="1">
              <a:lnSpc>
                <a:spcPct val="200000"/>
              </a:lnSpc>
            </a:pPr>
            <a:r>
              <a:rPr lang="ar-JO" dirty="0"/>
              <a:t>١ - ا</a:t>
            </a:r>
            <a:r>
              <a:rPr lang="ar-JO" dirty="0" smtClean="0"/>
              <a:t>لنظر </a:t>
            </a:r>
            <a:r>
              <a:rPr lang="ar-JO" dirty="0"/>
              <a:t>في </a:t>
            </a:r>
            <a:r>
              <a:rPr lang="ar-JO" b="1" dirty="0"/>
              <a:t>المزيد من المباني السكنية والعامة وأنواع وأحجام وأعمار المباني الأخرى </a:t>
            </a:r>
            <a:r>
              <a:rPr lang="ar-JO" u="sng" dirty="0"/>
              <a:t>من أجل الحصول على رؤى أكثر شمولاً </a:t>
            </a:r>
            <a:r>
              <a:rPr lang="ar-JO" dirty="0"/>
              <a:t>حول نظام البناء </a:t>
            </a:r>
            <a:r>
              <a:rPr lang="ar-JO" dirty="0" smtClean="0"/>
              <a:t>المستدام.</a:t>
            </a:r>
            <a:endParaRPr lang="en-US" dirty="0"/>
          </a:p>
          <a:p>
            <a:pPr algn="r" rtl="1">
              <a:lnSpc>
                <a:spcPct val="200000"/>
              </a:lnSpc>
            </a:pPr>
            <a:r>
              <a:rPr lang="ar-JO" b="1" dirty="0"/>
              <a:t>٢ - تعزيز المشاركة المجتمعية: </a:t>
            </a:r>
            <a:r>
              <a:rPr lang="ar-JO" dirty="0"/>
              <a:t>الترتيب لاستخدام منصة افتراضية عبر الإنترنت (على سبيل المثال، التعصب) من أجل تعزيز عملية الإنشاء المشترك والوصول إلى المستجيبين المستهدفين بسهولة أكبر وتكون أكثر شمولاً في عملية الإنشاء المشترك.</a:t>
            </a:r>
            <a:endParaRPr lang="en-US" dirty="0"/>
          </a:p>
          <a:p>
            <a:pPr algn="r" rtl="1">
              <a:lnSpc>
                <a:spcPct val="200000"/>
              </a:lnSpc>
            </a:pPr>
            <a:r>
              <a:rPr lang="ar-JO" dirty="0"/>
              <a:t>٣ - الترتيب مع الشريك الرئيسي (أي البلدية) </a:t>
            </a:r>
            <a:r>
              <a:rPr lang="ar-JO" b="1" dirty="0"/>
              <a:t>لضم المزيد من أصحاب المصلحة </a:t>
            </a:r>
            <a:r>
              <a:rPr lang="ar-JO" dirty="0"/>
              <a:t>(أي عدد من الخبراء ذوي الخلفيات المختلفة) </a:t>
            </a:r>
            <a:r>
              <a:rPr lang="ar-JO" u="sng" dirty="0"/>
              <a:t>من أجل إثراء النتائج من خلال اختيار مؤشرات مفيدة وتصميم سيناريوهات وتدخلات التعديل التحديثي.</a:t>
            </a:r>
            <a:endParaRPr lang="en-US" u="sng"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lvl="0" algn="r" rtl="1">
              <a:lnSpc>
                <a:spcPct val="115000"/>
              </a:lnSpc>
            </a:pPr>
            <a:r>
              <a:rPr lang="ar-JO" sz="2200" b="1" dirty="0">
                <a:solidFill>
                  <a:schemeClr val="lt1"/>
                </a:solidFill>
              </a:rPr>
              <a:t>الدروس المستفادة ووجهات النظر المستقبلية</a:t>
            </a:r>
          </a:p>
        </p:txBody>
      </p:sp>
      <p:pic>
        <p:nvPicPr>
          <p:cNvPr id="464" name="Google Shape;464;p11"/>
          <p:cNvPicPr preferRelativeResize="0"/>
          <p:nvPr/>
        </p:nvPicPr>
        <p:blipFill rotWithShape="1">
          <a:blip r:embed="rId3">
            <a:alphaModFix/>
          </a:blip>
          <a:srcRect/>
          <a:stretch/>
        </p:blipFill>
        <p:spPr>
          <a:xfrm>
            <a:off x="9647237" y="5180013"/>
            <a:ext cx="433388" cy="490537"/>
          </a:xfrm>
          <a:prstGeom prst="rect">
            <a:avLst/>
          </a:prstGeom>
          <a:noFill/>
          <a:ln>
            <a:noFill/>
          </a:ln>
        </p:spPr>
      </p:pic>
      <p:sp>
        <p:nvSpPr>
          <p:cNvPr id="465" name="Google Shape;465;p11"/>
          <p:cNvSpPr/>
          <p:nvPr/>
        </p:nvSpPr>
        <p:spPr>
          <a:xfrm>
            <a:off x="9558798" y="5288881"/>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٢٤</a:t>
            </a:r>
            <a:endParaRPr sz="900" dirty="0">
              <a:solidFill>
                <a:schemeClr val="lt1"/>
              </a:solidFill>
              <a:latin typeface="Arial"/>
              <a:ea typeface="Arial"/>
              <a:cs typeface="Arial"/>
              <a:sym typeface="Arial"/>
            </a:endParaRPr>
          </a:p>
        </p:txBody>
      </p:sp>
      <p:sp>
        <p:nvSpPr>
          <p:cNvPr id="466" name="Google Shape;466;p11"/>
          <p:cNvSpPr/>
          <p:nvPr/>
        </p:nvSpPr>
        <p:spPr>
          <a:xfrm>
            <a:off x="3325554" y="5313652"/>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467" name="Google Shape;467;p11"/>
          <p:cNvGrpSpPr/>
          <p:nvPr/>
        </p:nvGrpSpPr>
        <p:grpSpPr>
          <a:xfrm>
            <a:off x="138061" y="5050909"/>
            <a:ext cx="1998515" cy="549338"/>
            <a:chOff x="1430485" y="5013244"/>
            <a:chExt cx="2186475" cy="601003"/>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15" name="TextBox 14">
            <a:extLst>
              <a:ext uri="{FF2B5EF4-FFF2-40B4-BE49-F238E27FC236}">
                <a16:creationId xmlns:a16="http://schemas.microsoft.com/office/drawing/2014/main" xmlns="" id="{109A729E-0C65-42BA-8793-F001E8E1F212}"/>
              </a:ext>
            </a:extLst>
          </p:cNvPr>
          <p:cNvSpPr txBox="1"/>
          <p:nvPr/>
        </p:nvSpPr>
        <p:spPr>
          <a:xfrm>
            <a:off x="478298" y="709780"/>
            <a:ext cx="9180051" cy="2246769"/>
          </a:xfrm>
          <a:prstGeom prst="rect">
            <a:avLst/>
          </a:prstGeom>
          <a:noFill/>
        </p:spPr>
        <p:txBody>
          <a:bodyPr wrap="square">
            <a:spAutoFit/>
          </a:bodyPr>
          <a:lstStyle/>
          <a:p>
            <a:pPr algn="r" rtl="1">
              <a:lnSpc>
                <a:spcPct val="200000"/>
              </a:lnSpc>
            </a:pPr>
            <a:r>
              <a:rPr lang="en-US" dirty="0" smtClean="0"/>
              <a:t>٤ - </a:t>
            </a:r>
            <a:r>
              <a:rPr lang="ar-JO" dirty="0" smtClean="0"/>
              <a:t> ا</a:t>
            </a:r>
            <a:r>
              <a:rPr lang="ar-JO" b="1" dirty="0" smtClean="0"/>
              <a:t>عتماد </a:t>
            </a:r>
            <a:r>
              <a:rPr lang="ar-JO" b="1" dirty="0"/>
              <a:t>الحوكمة التكيفية: </a:t>
            </a:r>
            <a:r>
              <a:rPr lang="ar-JO" u="sng" dirty="0"/>
              <a:t>للاستجابة للظروف المتغيرة وردود الفعل من المجتمع</a:t>
            </a:r>
            <a:r>
              <a:rPr lang="ar-JO" dirty="0"/>
              <a:t> والتي تعتبر حيوية لنجاح المشاريع المستدامة</a:t>
            </a:r>
            <a:r>
              <a:rPr lang="ar-JO" dirty="0" smtClean="0"/>
              <a:t>.</a:t>
            </a:r>
            <a:endParaRPr lang="en-US" dirty="0" smtClean="0"/>
          </a:p>
          <a:p>
            <a:pPr algn="r" rtl="1">
              <a:lnSpc>
                <a:spcPct val="200000"/>
              </a:lnSpc>
            </a:pPr>
            <a:r>
              <a:rPr lang="en-US" dirty="0"/>
              <a:t> ٥ </a:t>
            </a:r>
            <a:r>
              <a:rPr lang="en-US" dirty="0" smtClean="0"/>
              <a:t>-</a:t>
            </a:r>
            <a:r>
              <a:rPr lang="ar-JO" dirty="0" smtClean="0"/>
              <a:t> </a:t>
            </a:r>
            <a:r>
              <a:rPr lang="ar-JO" b="1" dirty="0" smtClean="0"/>
              <a:t>توظيف نظام القياس والرصد: </a:t>
            </a:r>
            <a:r>
              <a:rPr lang="ar-JO" dirty="0" smtClean="0"/>
              <a:t>لتنفيذ نظام قوي للرصد والتقييم يساعد على تتبع التقدم </a:t>
            </a:r>
            <a:r>
              <a:rPr lang="ar-JO" u="sng" dirty="0" smtClean="0"/>
              <a:t>من أجل تحديد مجالات التحسين وضمان المساءلة في تحقيق أهداف الاستدامة</a:t>
            </a:r>
            <a:r>
              <a:rPr lang="ar-JO" dirty="0" smtClean="0"/>
              <a:t>.</a:t>
            </a:r>
            <a:endParaRPr lang="en-US" dirty="0" smtClean="0"/>
          </a:p>
          <a:p>
            <a:pPr algn="r" rtl="1">
              <a:lnSpc>
                <a:spcPct val="200000"/>
              </a:lnSpc>
            </a:pPr>
            <a:r>
              <a:rPr lang="en-US" dirty="0"/>
              <a:t>٦ - </a:t>
            </a:r>
            <a:r>
              <a:rPr lang="ar-JO" b="1" dirty="0" smtClean="0"/>
              <a:t>مواءمة </a:t>
            </a:r>
            <a:r>
              <a:rPr lang="ar-JO" b="1" dirty="0"/>
              <a:t>السياسات: </a:t>
            </a:r>
            <a:r>
              <a:rPr lang="ar-JO" dirty="0"/>
              <a:t>مواءمة السياسات المحلية مع أهداف الاستدامة الإقليمية والوطنية الأوسع. وهذا أمر </a:t>
            </a:r>
            <a:r>
              <a:rPr lang="ar-JO" u="sng" dirty="0"/>
              <a:t>بالغ الأهمية لإنشاء شبكة متماسكة ومترابطة من المدن المستدامة</a:t>
            </a:r>
            <a:r>
              <a:rPr lang="ar-JO" dirty="0"/>
              <a:t>.</a:t>
            </a:r>
            <a:endParaRPr lang="en-US" dirty="0"/>
          </a:p>
        </p:txBody>
      </p:sp>
    </p:spTree>
    <p:extLst>
      <p:ext uri="{BB962C8B-B14F-4D97-AF65-F5344CB8AC3E}">
        <p14:creationId xmlns:p14="http://schemas.microsoft.com/office/powerpoint/2010/main" val="46846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29de373f918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3" name="Google Shape;123;g29de373f918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4" name="Google Shape;124;g29de373f918_0_0"/>
          <p:cNvSpPr txBox="1"/>
          <p:nvPr/>
        </p:nvSpPr>
        <p:spPr>
          <a:xfrm>
            <a:off x="1359358" y="576586"/>
            <a:ext cx="8459700" cy="375447"/>
          </a:xfrm>
          <a:prstGeom prst="rect">
            <a:avLst/>
          </a:prstGeom>
          <a:noFill/>
          <a:ln>
            <a:noFill/>
          </a:ln>
        </p:spPr>
        <p:txBody>
          <a:bodyPr spcFirstLastPara="1" wrap="square" lIns="91425" tIns="45700" rIns="91425" bIns="45700" anchor="t" anchorCtr="0">
            <a:spAutoFit/>
          </a:bodyPr>
          <a:lstStyle/>
          <a:p>
            <a:pPr marL="269875" marR="0" lvl="0" indent="0" algn="r" rtl="0">
              <a:lnSpc>
                <a:spcPct val="115000"/>
              </a:lnSpc>
              <a:spcBef>
                <a:spcPts val="0"/>
              </a:spcBef>
              <a:spcAft>
                <a:spcPts val="0"/>
              </a:spcAft>
              <a:buNone/>
            </a:pPr>
            <a:r>
              <a:rPr lang="ar-JO" sz="1600" b="1" dirty="0" smtClean="0">
                <a:solidFill>
                  <a:srgbClr val="3F3F3F"/>
                </a:solidFill>
              </a:rPr>
              <a:t>الظروف المناخية</a:t>
            </a:r>
            <a:endParaRPr dirty="0"/>
          </a:p>
        </p:txBody>
      </p:sp>
      <p:sp>
        <p:nvSpPr>
          <p:cNvPr id="125" name="Google Shape;125;g29de373f918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26" name="Google Shape;126;g29de373f918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0">
              <a:lnSpc>
                <a:spcPct val="115000"/>
              </a:lnSpc>
              <a:spcBef>
                <a:spcPts val="0"/>
              </a:spcBef>
              <a:spcAft>
                <a:spcPts val="0"/>
              </a:spcAft>
              <a:buNone/>
            </a:pPr>
            <a:r>
              <a:rPr lang="ar-JO" sz="2200" b="1" dirty="0" smtClean="0">
                <a:solidFill>
                  <a:schemeClr val="lt1"/>
                </a:solidFill>
              </a:rPr>
              <a:t>نظرة عامة والخصائص الرئيسية </a:t>
            </a:r>
            <a:r>
              <a:rPr lang="ar-JO" sz="2200" b="1" dirty="0" smtClean="0">
                <a:solidFill>
                  <a:schemeClr val="lt1"/>
                </a:solidFill>
              </a:rPr>
              <a:t>للحالة</a:t>
            </a:r>
            <a:endParaRPr dirty="0"/>
          </a:p>
        </p:txBody>
      </p:sp>
      <p:sp>
        <p:nvSpPr>
          <p:cNvPr id="128" name="Google Shape;128;g29de373f918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3</a:t>
            </a:fld>
            <a:endParaRPr sz="900" dirty="0">
              <a:solidFill>
                <a:schemeClr val="lt1"/>
              </a:solidFill>
              <a:latin typeface="Arial"/>
              <a:ea typeface="Arial"/>
              <a:cs typeface="Arial"/>
              <a:sym typeface="Arial"/>
            </a:endParaRPr>
          </a:p>
        </p:txBody>
      </p:sp>
      <p:sp>
        <p:nvSpPr>
          <p:cNvPr id="129" name="Google Shape;129;g29de373f918_0_0"/>
          <p:cNvSpPr/>
          <p:nvPr/>
        </p:nvSpPr>
        <p:spPr>
          <a:xfrm>
            <a:off x="3386667" y="5317990"/>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130" name="Google Shape;130;g29de373f918_0_0"/>
          <p:cNvGrpSpPr/>
          <p:nvPr/>
        </p:nvGrpSpPr>
        <p:grpSpPr>
          <a:xfrm>
            <a:off x="138061" y="5080034"/>
            <a:ext cx="1998370" cy="549324"/>
            <a:chOff x="1430485" y="5013244"/>
            <a:chExt cx="2186400" cy="601006"/>
          </a:xfrm>
        </p:grpSpPr>
        <p:pic>
          <p:nvPicPr>
            <p:cNvPr id="131" name="Google Shape;131;g29de373f918_0_0"/>
            <p:cNvPicPr preferRelativeResize="0"/>
            <p:nvPr/>
          </p:nvPicPr>
          <p:blipFill rotWithShape="1">
            <a:blip r:embed="rId3">
              <a:alphaModFix/>
            </a:blip>
            <a:srcRect/>
            <a:stretch/>
          </p:blipFill>
          <p:spPr>
            <a:xfrm>
              <a:off x="1531581" y="5013244"/>
              <a:ext cx="1748331" cy="365571"/>
            </a:xfrm>
            <a:prstGeom prst="rect">
              <a:avLst/>
            </a:prstGeom>
            <a:noFill/>
            <a:ln>
              <a:noFill/>
            </a:ln>
          </p:spPr>
        </p:pic>
        <p:pic>
          <p:nvPicPr>
            <p:cNvPr id="132" name="Google Shape;132;g29de373f918_0_0"/>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133" name="Google Shape;133;g29de373f918_0_0"/>
            <p:cNvSpPr txBox="1"/>
            <p:nvPr/>
          </p:nvSpPr>
          <p:spPr>
            <a:xfrm>
              <a:off x="1430485" y="5358377"/>
              <a:ext cx="2186400" cy="255873"/>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15" name="Google Shape;116;p3">
            <a:extLst>
              <a:ext uri="{FF2B5EF4-FFF2-40B4-BE49-F238E27FC236}">
                <a16:creationId xmlns:a16="http://schemas.microsoft.com/office/drawing/2014/main" xmlns="" id="{23AB05F8-0741-4D8E-9316-3E03170F03FD}"/>
              </a:ext>
            </a:extLst>
          </p:cNvPr>
          <p:cNvPicPr preferRelativeResize="0"/>
          <p:nvPr/>
        </p:nvPicPr>
        <p:blipFill rotWithShape="1">
          <a:blip r:embed="rId5">
            <a:alphaModFix/>
          </a:blip>
          <a:srcRect/>
          <a:stretch/>
        </p:blipFill>
        <p:spPr>
          <a:xfrm>
            <a:off x="2758992" y="1508828"/>
            <a:ext cx="1466850" cy="1619250"/>
          </a:xfrm>
          <a:prstGeom prst="rect">
            <a:avLst/>
          </a:prstGeom>
          <a:noFill/>
          <a:ln>
            <a:noFill/>
          </a:ln>
        </p:spPr>
      </p:pic>
      <p:pic>
        <p:nvPicPr>
          <p:cNvPr id="16" name="Google Shape;117;p3">
            <a:extLst>
              <a:ext uri="{FF2B5EF4-FFF2-40B4-BE49-F238E27FC236}">
                <a16:creationId xmlns:a16="http://schemas.microsoft.com/office/drawing/2014/main" xmlns="" id="{67FBAE3E-335D-4876-B58D-EDF6B7EEF80E}"/>
              </a:ext>
            </a:extLst>
          </p:cNvPr>
          <p:cNvPicPr preferRelativeResize="0"/>
          <p:nvPr/>
        </p:nvPicPr>
        <p:blipFill rotWithShape="1">
          <a:blip r:embed="rId6">
            <a:alphaModFix/>
          </a:blip>
          <a:srcRect/>
          <a:stretch/>
        </p:blipFill>
        <p:spPr>
          <a:xfrm>
            <a:off x="229537" y="692010"/>
            <a:ext cx="2371725" cy="3467100"/>
          </a:xfrm>
          <a:prstGeom prst="rect">
            <a:avLst/>
          </a:prstGeom>
          <a:noFill/>
          <a:ln>
            <a:noFill/>
          </a:ln>
        </p:spPr>
      </p:pic>
      <p:sp>
        <p:nvSpPr>
          <p:cNvPr id="17" name="Rectangle 16">
            <a:extLst>
              <a:ext uri="{FF2B5EF4-FFF2-40B4-BE49-F238E27FC236}">
                <a16:creationId xmlns:a16="http://schemas.microsoft.com/office/drawing/2014/main" xmlns="" id="{778E8CCB-9433-4A07-AF3A-BAD3FBD31BB5}"/>
              </a:ext>
            </a:extLst>
          </p:cNvPr>
          <p:cNvSpPr/>
          <p:nvPr/>
        </p:nvSpPr>
        <p:spPr>
          <a:xfrm>
            <a:off x="3492417" y="3994139"/>
            <a:ext cx="6326641" cy="738664"/>
          </a:xfrm>
          <a:prstGeom prst="rect">
            <a:avLst/>
          </a:prstGeom>
        </p:spPr>
        <p:txBody>
          <a:bodyPr wrap="square">
            <a:spAutoFit/>
          </a:bodyPr>
          <a:lstStyle/>
          <a:p>
            <a:pPr algn="just" rtl="1"/>
            <a:r>
              <a:rPr lang="ar-JO" dirty="0" smtClean="0">
                <a:latin typeface="+mj-lt"/>
              </a:rPr>
              <a:t>يصنف </a:t>
            </a:r>
            <a:r>
              <a:rPr lang="ar-JO" dirty="0">
                <a:latin typeface="+mj-lt"/>
              </a:rPr>
              <a:t>مناخ البحر الأبيض المتوسط على أنه </a:t>
            </a:r>
            <a:r>
              <a:rPr lang="ar-JO" dirty="0" smtClean="0">
                <a:latin typeface="+mj-lt"/>
              </a:rPr>
              <a:t>شبه - </a:t>
            </a:r>
            <a:r>
              <a:rPr lang="ar-JO" dirty="0">
                <a:latin typeface="+mj-lt"/>
              </a:rPr>
              <a:t>جاف</a:t>
            </a:r>
            <a:endParaRPr lang="en-US" dirty="0">
              <a:latin typeface="+mj-lt"/>
            </a:endParaRPr>
          </a:p>
          <a:p>
            <a:pPr marL="171450" indent="-171450" algn="just" rtl="1">
              <a:buFont typeface="Arial" panose="020B0604020202020204" pitchFamily="34" charset="0"/>
              <a:buChar char="•"/>
            </a:pPr>
            <a:r>
              <a:rPr lang="ar-JO" dirty="0">
                <a:latin typeface="+mj-lt"/>
              </a:rPr>
              <a:t>مواسم الصيف الحارة </a:t>
            </a:r>
            <a:r>
              <a:rPr lang="ar-JO" dirty="0" smtClean="0">
                <a:latin typeface="+mj-lt"/>
              </a:rPr>
              <a:t>والجافة</a:t>
            </a:r>
          </a:p>
          <a:p>
            <a:pPr marL="171450" indent="-171450" algn="just" rtl="1">
              <a:buFont typeface="Arial" panose="020B0604020202020204" pitchFamily="34" charset="0"/>
              <a:buChar char="•"/>
            </a:pPr>
            <a:r>
              <a:rPr lang="ar-JO" dirty="0">
                <a:latin typeface="+mj-lt"/>
              </a:rPr>
              <a:t>مواسم الشتاء الباردة والرطبة</a:t>
            </a:r>
            <a:endParaRPr lang="en-US" dirty="0">
              <a:latin typeface="+mj-lt"/>
            </a:endParaRPr>
          </a:p>
        </p:txBody>
      </p:sp>
      <p:graphicFrame>
        <p:nvGraphicFramePr>
          <p:cNvPr id="3" name="Table 2">
            <a:extLst>
              <a:ext uri="{FF2B5EF4-FFF2-40B4-BE49-F238E27FC236}">
                <a16:creationId xmlns:a16="http://schemas.microsoft.com/office/drawing/2014/main" xmlns="" id="{8AC7D8AF-C298-40E7-A176-CEDB8899B857}"/>
              </a:ext>
            </a:extLst>
          </p:cNvPr>
          <p:cNvGraphicFramePr>
            <a:graphicFrameLocks noGrp="1"/>
          </p:cNvGraphicFramePr>
          <p:nvPr>
            <p:extLst>
              <p:ext uri="{D42A27DB-BD31-4B8C-83A1-F6EECF244321}">
                <p14:modId xmlns:p14="http://schemas.microsoft.com/office/powerpoint/2010/main" val="2731600026"/>
              </p:ext>
            </p:extLst>
          </p:nvPr>
        </p:nvGraphicFramePr>
        <p:xfrm>
          <a:off x="4225845" y="905585"/>
          <a:ext cx="5633116" cy="3039950"/>
        </p:xfrm>
        <a:graphic>
          <a:graphicData uri="http://schemas.openxmlformats.org/drawingml/2006/table">
            <a:tbl>
              <a:tblPr firstRow="1" firstCol="1" bandRow="1"/>
              <a:tblGrid>
                <a:gridCol w="530226">
                  <a:extLst>
                    <a:ext uri="{9D8B030D-6E8A-4147-A177-3AD203B41FA5}">
                      <a16:colId xmlns:a16="http://schemas.microsoft.com/office/drawing/2014/main" xmlns="" val="1433007110"/>
                    </a:ext>
                  </a:extLst>
                </a:gridCol>
                <a:gridCol w="385509">
                  <a:extLst>
                    <a:ext uri="{9D8B030D-6E8A-4147-A177-3AD203B41FA5}">
                      <a16:colId xmlns:a16="http://schemas.microsoft.com/office/drawing/2014/main" xmlns="" val="3519563259"/>
                    </a:ext>
                  </a:extLst>
                </a:gridCol>
                <a:gridCol w="385509">
                  <a:extLst>
                    <a:ext uri="{9D8B030D-6E8A-4147-A177-3AD203B41FA5}">
                      <a16:colId xmlns:a16="http://schemas.microsoft.com/office/drawing/2014/main" xmlns="" val="4191002598"/>
                    </a:ext>
                  </a:extLst>
                </a:gridCol>
                <a:gridCol w="385509">
                  <a:extLst>
                    <a:ext uri="{9D8B030D-6E8A-4147-A177-3AD203B41FA5}">
                      <a16:colId xmlns:a16="http://schemas.microsoft.com/office/drawing/2014/main" xmlns="" val="436782411"/>
                    </a:ext>
                  </a:extLst>
                </a:gridCol>
                <a:gridCol w="385509">
                  <a:extLst>
                    <a:ext uri="{9D8B030D-6E8A-4147-A177-3AD203B41FA5}">
                      <a16:colId xmlns:a16="http://schemas.microsoft.com/office/drawing/2014/main" xmlns="" val="938813927"/>
                    </a:ext>
                  </a:extLst>
                </a:gridCol>
                <a:gridCol w="385509">
                  <a:extLst>
                    <a:ext uri="{9D8B030D-6E8A-4147-A177-3AD203B41FA5}">
                      <a16:colId xmlns:a16="http://schemas.microsoft.com/office/drawing/2014/main" xmlns="" val="3008125540"/>
                    </a:ext>
                  </a:extLst>
                </a:gridCol>
                <a:gridCol w="385509">
                  <a:extLst>
                    <a:ext uri="{9D8B030D-6E8A-4147-A177-3AD203B41FA5}">
                      <a16:colId xmlns:a16="http://schemas.microsoft.com/office/drawing/2014/main" xmlns="" val="1882998278"/>
                    </a:ext>
                  </a:extLst>
                </a:gridCol>
                <a:gridCol w="385509">
                  <a:extLst>
                    <a:ext uri="{9D8B030D-6E8A-4147-A177-3AD203B41FA5}">
                      <a16:colId xmlns:a16="http://schemas.microsoft.com/office/drawing/2014/main" xmlns="" val="2188232645"/>
                    </a:ext>
                  </a:extLst>
                </a:gridCol>
                <a:gridCol w="385509">
                  <a:extLst>
                    <a:ext uri="{9D8B030D-6E8A-4147-A177-3AD203B41FA5}">
                      <a16:colId xmlns:a16="http://schemas.microsoft.com/office/drawing/2014/main" xmlns="" val="2791095565"/>
                    </a:ext>
                  </a:extLst>
                </a:gridCol>
                <a:gridCol w="385509">
                  <a:extLst>
                    <a:ext uri="{9D8B030D-6E8A-4147-A177-3AD203B41FA5}">
                      <a16:colId xmlns:a16="http://schemas.microsoft.com/office/drawing/2014/main" xmlns="" val="3932540682"/>
                    </a:ext>
                  </a:extLst>
                </a:gridCol>
                <a:gridCol w="385509">
                  <a:extLst>
                    <a:ext uri="{9D8B030D-6E8A-4147-A177-3AD203B41FA5}">
                      <a16:colId xmlns:a16="http://schemas.microsoft.com/office/drawing/2014/main" xmlns="" val="3954430123"/>
                    </a:ext>
                  </a:extLst>
                </a:gridCol>
                <a:gridCol w="385509">
                  <a:extLst>
                    <a:ext uri="{9D8B030D-6E8A-4147-A177-3AD203B41FA5}">
                      <a16:colId xmlns:a16="http://schemas.microsoft.com/office/drawing/2014/main" xmlns="" val="3042477591"/>
                    </a:ext>
                  </a:extLst>
                </a:gridCol>
                <a:gridCol w="385509">
                  <a:extLst>
                    <a:ext uri="{9D8B030D-6E8A-4147-A177-3AD203B41FA5}">
                      <a16:colId xmlns:a16="http://schemas.microsoft.com/office/drawing/2014/main" xmlns="" val="4171846512"/>
                    </a:ext>
                  </a:extLst>
                </a:gridCol>
                <a:gridCol w="476782">
                  <a:extLst>
                    <a:ext uri="{9D8B030D-6E8A-4147-A177-3AD203B41FA5}">
                      <a16:colId xmlns:a16="http://schemas.microsoft.com/office/drawing/2014/main" xmlns="" val="986253340"/>
                    </a:ext>
                  </a:extLst>
                </a:gridCol>
              </a:tblGrid>
              <a:tr h="143475">
                <a:tc gridSpan="14">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بيانات المناخ</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709869501"/>
                  </a:ext>
                </a:extLst>
              </a:tr>
              <a:tr h="143475">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السنة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كانون الأول</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تشرين الثاني</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تشرين الأول</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أيلول</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آب</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تموز</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حزيران</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أيار</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نيسان</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آذار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شباط</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كانون الثاني</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الشهر</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extLst>
                  <a:ext uri="{0D108BD9-81ED-4DB2-BD59-A6C34878D82A}">
                    <a16:rowId xmlns:a16="http://schemas.microsoft.com/office/drawing/2014/main" xmlns="" val="3928098078"/>
                  </a:ext>
                </a:extLst>
              </a:tr>
              <a:tr h="259182">
                <a:tc>
                  <a:txBody>
                    <a:bodyPr/>
                    <a:lstStyle/>
                    <a:p>
                      <a:pPr marL="0" marR="0" algn="ctr">
                        <a:lnSpc>
                          <a:spcPts val="1440"/>
                        </a:lnSpc>
                        <a:spcBef>
                          <a:spcPts val="0"/>
                        </a:spcBef>
                        <a:spcAft>
                          <a:spcPts val="800"/>
                        </a:spcAft>
                      </a:pPr>
                      <a:r>
                        <a:rPr lang="ar-JO"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٧, ٢٣</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١٤, ٦</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68D"/>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٢٠, ١</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E7D"/>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٢٦, ٨</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44A"/>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٣٠, ٨</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D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٣٢, ٧</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5D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٣٢, 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٣٠, 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E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٢٧, 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C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٢٣, ٣</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١٧, ٦</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5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١٣, 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327"/>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١٢, ٧</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973"/>
                    </a:solidFill>
                  </a:tcPr>
                </a:tc>
                <a:tc>
                  <a:txBody>
                    <a:bodyPr/>
                    <a:lstStyle/>
                    <a:p>
                      <a:pPr marL="0" marR="0" algn="ctr">
                        <a:lnSpc>
                          <a:spcPts val="1440"/>
                        </a:lnSpc>
                        <a:spcBef>
                          <a:spcPts val="0"/>
                        </a:spcBef>
                        <a:spcAft>
                          <a:spcPts val="800"/>
                        </a:spcAft>
                      </a:pPr>
                      <a:r>
                        <a:rPr lang="ar-JO"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متوسط عالي (درجة مئوية)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A00"/>
                    </a:solidFill>
                  </a:tcPr>
                </a:tc>
                <a:extLst>
                  <a:ext uri="{0D108BD9-81ED-4DB2-BD59-A6C34878D82A}">
                    <a16:rowId xmlns:a16="http://schemas.microsoft.com/office/drawing/2014/main" xmlns="" val="3178574434"/>
                  </a:ext>
                </a:extLst>
              </a:tr>
              <a:tr h="373019">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١٨, ١</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١٠, ٢</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3C7"/>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DBB"/>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٢١</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892"/>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٢٤, ٦</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851"/>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٢٦, ٦</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A16"/>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٢٦, 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٢٤, ٦</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7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٢١, ٤</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6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١٧, ١</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١٢, ٤</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D1B"/>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٩, ٤</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66E"/>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٨, 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7B0"/>
                    </a:solidFill>
                  </a:tcPr>
                </a:tc>
                <a:tc>
                  <a:txBody>
                    <a:bodyPr/>
                    <a:lstStyle/>
                    <a:p>
                      <a:pPr marL="0" marR="0" algn="ctr">
                        <a:lnSpc>
                          <a:spcPts val="1440"/>
                        </a:lnSpc>
                        <a:spcBef>
                          <a:spcPts val="0"/>
                        </a:spcBef>
                        <a:spcAft>
                          <a:spcPts val="800"/>
                        </a:spcAft>
                      </a:pPr>
                      <a:r>
                        <a:rPr lang="ar-JO"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متوسط</a:t>
                      </a:r>
                      <a:r>
                        <a:rPr lang="ar-JO" sz="12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ar-JO" sz="12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اليوم </a:t>
                      </a:r>
                      <a:r>
                        <a:rPr lang="ar-JO"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(درجة مئوية)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143"/>
                    </a:solidFill>
                  </a:tcPr>
                </a:tc>
                <a:extLst>
                  <a:ext uri="{0D108BD9-81ED-4DB2-BD59-A6C34878D82A}">
                    <a16:rowId xmlns:a16="http://schemas.microsoft.com/office/drawing/2014/main" xmlns="" val="1266938769"/>
                  </a:ext>
                </a:extLst>
              </a:tr>
              <a:tr h="259182">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١٢, 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٥, ٨</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DFDFF"/>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٩, ٨</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CFA"/>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١٥, ١</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CD9"/>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١٨, ٣</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2A6"/>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٢٠, ٤</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871"/>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٢٠, ٥</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١٨, ٣</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022"/>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١٤, ٨</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123"/>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١٠, ٩</a:t>
                      </a: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٧, ٢</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56C"/>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٤, ٨</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AB5"/>
                    </a:solidFill>
                  </a:tcPr>
                </a:tc>
                <a:tc>
                  <a:txBody>
                    <a:bodyPr/>
                    <a:lstStyle/>
                    <a:p>
                      <a:pPr marL="0" marR="0" algn="ctr">
                        <a:lnSpc>
                          <a:spcPts val="1440"/>
                        </a:lnSpc>
                        <a:spcBef>
                          <a:spcPts val="0"/>
                        </a:spcBef>
                        <a:spcAft>
                          <a:spcPts val="800"/>
                        </a:spcAft>
                      </a:pPr>
                      <a:r>
                        <a:rPr lang="en-GB" sz="1200" b="1" dirty="0" smtClean="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٤, ٢</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6ED"/>
                    </a:solidFill>
                  </a:tcPr>
                </a:tc>
                <a:tc>
                  <a:txBody>
                    <a:bodyPr/>
                    <a:lstStyle/>
                    <a:p>
                      <a:pPr marL="0" marR="0" algn="ctr">
                        <a:lnSpc>
                          <a:spcPts val="1440"/>
                        </a:lnSpc>
                        <a:spcBef>
                          <a:spcPts val="0"/>
                        </a:spcBef>
                        <a:spcAft>
                          <a:spcPts val="800"/>
                        </a:spcAft>
                      </a:pPr>
                      <a:r>
                        <a:rPr lang="ar-JO"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متوسط منخفض (درجة مئوية)</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790"/>
                    </a:solidFill>
                  </a:tcPr>
                </a:tc>
                <a:extLst>
                  <a:ext uri="{0D108BD9-81ED-4DB2-BD59-A6C34878D82A}">
                    <a16:rowId xmlns:a16="http://schemas.microsoft.com/office/drawing/2014/main" xmlns="" val="2545377257"/>
                  </a:ext>
                </a:extLst>
              </a:tr>
            </a:tbl>
          </a:graphicData>
        </a:graphic>
      </p:graphicFrame>
      <p:pic>
        <p:nvPicPr>
          <p:cNvPr id="18" name="Google Shape;127;g29de373f918_0_0"/>
          <p:cNvPicPr preferRelativeResize="0"/>
          <p:nvPr/>
        </p:nvPicPr>
        <p:blipFill rotWithShape="1">
          <a:blip r:embed="rId7">
            <a:alphaModFix/>
          </a:blip>
          <a:srcRect/>
          <a:stretch/>
        </p:blipFill>
        <p:spPr>
          <a:xfrm>
            <a:off x="9642267" y="5168901"/>
            <a:ext cx="433388" cy="490536"/>
          </a:xfrm>
          <a:prstGeom prst="rect">
            <a:avLst/>
          </a:prstGeom>
          <a:noFill/>
          <a:ln>
            <a:noFill/>
          </a:ln>
        </p:spPr>
      </p:pic>
      <p:sp>
        <p:nvSpPr>
          <p:cNvPr id="19" name="Google Shape;128;g29de373f918_0_0"/>
          <p:cNvSpPr/>
          <p:nvPr/>
        </p:nvSpPr>
        <p:spPr>
          <a:xfrm>
            <a:off x="9535708" y="5267400"/>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٣</a:t>
            </a:r>
            <a:endParaRPr sz="900"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19973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9"/>
        <p:cNvGrpSpPr/>
        <p:nvPr/>
      </p:nvGrpSpPr>
      <p:grpSpPr>
        <a:xfrm>
          <a:off x="0" y="0"/>
          <a:ext cx="0" cy="0"/>
          <a:chOff x="0" y="0"/>
          <a:chExt cx="0" cy="0"/>
        </a:xfrm>
      </p:grpSpPr>
      <p:sp>
        <p:nvSpPr>
          <p:cNvPr id="90" name="Google Shape;90;p2"/>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1" name="Google Shape;91;p2"/>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2" name="Google Shape;92;p2"/>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93" name="Google Shape;93;p2"/>
          <p:cNvSpPr txBox="1"/>
          <p:nvPr/>
        </p:nvSpPr>
        <p:spPr>
          <a:xfrm>
            <a:off x="1373587" y="1598474"/>
            <a:ext cx="7461505" cy="747087"/>
          </a:xfrm>
          <a:prstGeom prst="rect">
            <a:avLst/>
          </a:prstGeom>
          <a:noFill/>
          <a:ln>
            <a:noFill/>
          </a:ln>
        </p:spPr>
        <p:txBody>
          <a:bodyPr spcFirstLastPara="1" wrap="square" lIns="91425" tIns="45700" rIns="91425" bIns="45700" anchor="t" anchorCtr="0">
            <a:spAutoFit/>
          </a:bodyPr>
          <a:lstStyle/>
          <a:p>
            <a:pPr marL="269875" lvl="0" algn="ctr">
              <a:lnSpc>
                <a:spcPct val="115000"/>
              </a:lnSpc>
            </a:pPr>
            <a:r>
              <a:rPr lang="ar-JO" sz="3700" b="1" dirty="0">
                <a:solidFill>
                  <a:schemeClr val="lt1"/>
                </a:solidFill>
              </a:rPr>
              <a:t>نظرة عامة والخصائص الرئيسية </a:t>
            </a:r>
            <a:r>
              <a:rPr lang="ar-JO" sz="3700" b="1" dirty="0" smtClean="0">
                <a:solidFill>
                  <a:schemeClr val="lt1"/>
                </a:solidFill>
              </a:rPr>
              <a:t>للحالة</a:t>
            </a:r>
            <a:endParaRPr lang="ar-JO" sz="3700" b="1" dirty="0">
              <a:solidFill>
                <a:schemeClr val="lt1"/>
              </a:solidFill>
            </a:endParaRPr>
          </a:p>
        </p:txBody>
      </p:sp>
      <p:sp>
        <p:nvSpPr>
          <p:cNvPr id="94" name="Google Shape;94;p2"/>
          <p:cNvSpPr/>
          <p:nvPr/>
        </p:nvSpPr>
        <p:spPr>
          <a:xfrm>
            <a:off x="3325554" y="5313652"/>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95" name="Google Shape;95;p2"/>
          <p:cNvGrpSpPr/>
          <p:nvPr/>
        </p:nvGrpSpPr>
        <p:grpSpPr>
          <a:xfrm>
            <a:off x="0" y="5085716"/>
            <a:ext cx="1998515" cy="549338"/>
            <a:chOff x="1430485" y="5013244"/>
            <a:chExt cx="2186475" cy="601003"/>
          </a:xfrm>
        </p:grpSpPr>
        <p:pic>
          <p:nvPicPr>
            <p:cNvPr id="96" name="Google Shape;96;p2"/>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97" name="Google Shape;97;p2"/>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98" name="Google Shape;98;p2"/>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pic>
        <p:nvPicPr>
          <p:cNvPr id="99" name="Google Shape;99;p2" descr="Ricerca cartelle con riempimento a tinta unita"/>
          <p:cNvPicPr preferRelativeResize="0"/>
          <p:nvPr/>
        </p:nvPicPr>
        <p:blipFill rotWithShape="1">
          <a:blip r:embed="rId5">
            <a:alphaModFix/>
          </a:blip>
          <a:srcRect/>
          <a:stretch/>
        </p:blipFill>
        <p:spPr>
          <a:xfrm>
            <a:off x="8751460" y="1391558"/>
            <a:ext cx="1160918" cy="11609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g29d9fe470f5_0_257"/>
          <p:cNvPicPr preferRelativeResize="0"/>
          <p:nvPr/>
        </p:nvPicPr>
        <p:blipFill>
          <a:blip r:embed="rId3">
            <a:alphaModFix/>
          </a:blip>
          <a:stretch>
            <a:fillRect/>
          </a:stretch>
        </p:blipFill>
        <p:spPr>
          <a:xfrm>
            <a:off x="628288" y="864460"/>
            <a:ext cx="4051591" cy="4051591"/>
          </a:xfrm>
          <a:prstGeom prst="rect">
            <a:avLst/>
          </a:prstGeom>
          <a:noFill/>
          <a:ln>
            <a:noFill/>
          </a:ln>
        </p:spPr>
      </p:pic>
      <p:sp>
        <p:nvSpPr>
          <p:cNvPr id="157" name="Google Shape;157;g29d9fe470f5_0_257"/>
          <p:cNvSpPr txBox="1"/>
          <p:nvPr/>
        </p:nvSpPr>
        <p:spPr>
          <a:xfrm>
            <a:off x="4679875" y="695675"/>
            <a:ext cx="4495800" cy="3770233"/>
          </a:xfrm>
          <a:prstGeom prst="rect">
            <a:avLst/>
          </a:prstGeom>
          <a:noFill/>
          <a:ln>
            <a:noFill/>
          </a:ln>
        </p:spPr>
        <p:txBody>
          <a:bodyPr spcFirstLastPara="1" wrap="square" lIns="91425" tIns="91425" rIns="91425" bIns="91425" anchor="t" anchorCtr="0">
            <a:spAutoFit/>
          </a:bodyPr>
          <a:lstStyle/>
          <a:p>
            <a:pPr marL="152400" lvl="0" algn="r" rtl="0">
              <a:lnSpc>
                <a:spcPct val="150000"/>
              </a:lnSpc>
              <a:spcBef>
                <a:spcPts val="0"/>
              </a:spcBef>
              <a:spcAft>
                <a:spcPts val="0"/>
              </a:spcAft>
              <a:buSzPts val="1200"/>
            </a:pPr>
            <a:endParaRPr lang="ar-JO" b="1" dirty="0"/>
          </a:p>
          <a:p>
            <a:pPr marL="152400" lvl="0" algn="r" rtl="0">
              <a:lnSpc>
                <a:spcPct val="150000"/>
              </a:lnSpc>
              <a:spcBef>
                <a:spcPts val="0"/>
              </a:spcBef>
              <a:spcAft>
                <a:spcPts val="0"/>
              </a:spcAft>
              <a:buSzPts val="1200"/>
            </a:pPr>
            <a:endParaRPr lang="ar-JO" sz="1200" b="1" dirty="0" smtClean="0">
              <a:solidFill>
                <a:srgbClr val="79B74F"/>
              </a:solidFill>
            </a:endParaRPr>
          </a:p>
          <a:p>
            <a:pPr marL="152400" lvl="0" algn="r">
              <a:lnSpc>
                <a:spcPct val="150000"/>
              </a:lnSpc>
              <a:buSzPts val="1200"/>
            </a:pPr>
            <a:r>
              <a:rPr lang="ar-JO" sz="1200" b="1" dirty="0">
                <a:solidFill>
                  <a:schemeClr val="tx1"/>
                </a:solidFill>
              </a:rPr>
              <a:t>١- </a:t>
            </a:r>
            <a:r>
              <a:rPr lang="ar-JO" sz="1200" dirty="0" smtClean="0">
                <a:solidFill>
                  <a:schemeClr val="tx1"/>
                </a:solidFill>
              </a:rPr>
              <a:t>المساحة الاجمالية لمنطقة الدراسة: </a:t>
            </a:r>
            <a:r>
              <a:rPr lang="ar-JO" sz="1200" b="1" dirty="0">
                <a:solidFill>
                  <a:srgbClr val="92D050"/>
                </a:solidFill>
              </a:rPr>
              <a:t>٩٦ , ٠ </a:t>
            </a:r>
            <a:r>
              <a:rPr lang="ar-JO" sz="1200" dirty="0" smtClean="0">
                <a:solidFill>
                  <a:schemeClr val="tx1"/>
                </a:solidFill>
              </a:rPr>
              <a:t>كيلومتر مربع</a:t>
            </a:r>
          </a:p>
          <a:p>
            <a:pPr marL="152400" lvl="0" algn="r">
              <a:lnSpc>
                <a:spcPct val="150000"/>
              </a:lnSpc>
              <a:buSzPts val="1200"/>
            </a:pPr>
            <a:r>
              <a:rPr lang="ar-JO" sz="1200" b="1" dirty="0">
                <a:solidFill>
                  <a:schemeClr val="tx1"/>
                </a:solidFill>
              </a:rPr>
              <a:t>٢- </a:t>
            </a:r>
            <a:r>
              <a:rPr lang="ar-JO" sz="1200" dirty="0" smtClean="0">
                <a:solidFill>
                  <a:schemeClr val="tx1"/>
                </a:solidFill>
              </a:rPr>
              <a:t>يعتبر استخدام الاراضي </a:t>
            </a:r>
            <a:r>
              <a:rPr lang="ar-JO" sz="1200" b="1" dirty="0" smtClean="0">
                <a:solidFill>
                  <a:srgbClr val="92D050"/>
                </a:solidFill>
              </a:rPr>
              <a:t>السكنية</a:t>
            </a:r>
            <a:r>
              <a:rPr lang="ar-JO" sz="1200" b="1" dirty="0" smtClean="0">
                <a:solidFill>
                  <a:schemeClr val="tx1"/>
                </a:solidFill>
              </a:rPr>
              <a:t> </a:t>
            </a:r>
            <a:r>
              <a:rPr lang="ar-JO" sz="1200" dirty="0" smtClean="0">
                <a:solidFill>
                  <a:schemeClr val="tx1"/>
                </a:solidFill>
              </a:rPr>
              <a:t>هو السائد في منطقة الدراسة</a:t>
            </a:r>
          </a:p>
          <a:p>
            <a:pPr marL="152400" lvl="0" algn="r">
              <a:lnSpc>
                <a:spcPct val="150000"/>
              </a:lnSpc>
              <a:buSzPts val="1200"/>
            </a:pPr>
            <a:r>
              <a:rPr lang="ar-JO" sz="1200" b="1" dirty="0">
                <a:solidFill>
                  <a:schemeClr val="tx1"/>
                </a:solidFill>
              </a:rPr>
              <a:t>٣- </a:t>
            </a:r>
            <a:r>
              <a:rPr lang="ar-JO" sz="1200" dirty="0" smtClean="0">
                <a:solidFill>
                  <a:schemeClr val="tx1"/>
                </a:solidFill>
              </a:rPr>
              <a:t>هناك </a:t>
            </a:r>
            <a:r>
              <a:rPr lang="ar-JO" sz="1200" dirty="0">
                <a:solidFill>
                  <a:schemeClr val="tx1"/>
                </a:solidFill>
              </a:rPr>
              <a:t>ندرة في </a:t>
            </a:r>
            <a:r>
              <a:rPr lang="ar-JO" sz="1200" b="1" dirty="0">
                <a:solidFill>
                  <a:srgbClr val="92D050"/>
                </a:solidFill>
              </a:rPr>
              <a:t>المساحات الخضراء</a:t>
            </a:r>
            <a:r>
              <a:rPr lang="ar-JO" sz="1200" b="1" dirty="0">
                <a:solidFill>
                  <a:schemeClr val="tx1"/>
                </a:solidFill>
              </a:rPr>
              <a:t> </a:t>
            </a:r>
            <a:r>
              <a:rPr lang="ar-JO" sz="1200" dirty="0">
                <a:solidFill>
                  <a:schemeClr val="tx1"/>
                </a:solidFill>
              </a:rPr>
              <a:t>ضمن منطقة الدراسة، حيث تمثل قطعة أرض </a:t>
            </a:r>
            <a:r>
              <a:rPr lang="ar-JO" sz="1200" dirty="0" smtClean="0">
                <a:solidFill>
                  <a:schemeClr val="tx1"/>
                </a:solidFill>
              </a:rPr>
              <a:t>واحدة </a:t>
            </a:r>
            <a:r>
              <a:rPr lang="ar-JO" sz="1200" dirty="0">
                <a:solidFill>
                  <a:schemeClr val="tx1"/>
                </a:solidFill>
              </a:rPr>
              <a:t>أقل من ١% من المساحة </a:t>
            </a:r>
            <a:r>
              <a:rPr lang="ar-JO" sz="1200" dirty="0" smtClean="0">
                <a:solidFill>
                  <a:schemeClr val="tx1"/>
                </a:solidFill>
              </a:rPr>
              <a:t>الإجمالية</a:t>
            </a:r>
            <a:endParaRPr lang="en-US" sz="1200" dirty="0" smtClean="0">
              <a:solidFill>
                <a:schemeClr val="tx1"/>
              </a:solidFill>
            </a:endParaRPr>
          </a:p>
          <a:p>
            <a:pPr marL="152400" lvl="0" algn="r">
              <a:lnSpc>
                <a:spcPct val="150000"/>
              </a:lnSpc>
              <a:buSzPts val="1200"/>
            </a:pPr>
            <a:r>
              <a:rPr lang="ar-JO" sz="1200" b="1" dirty="0">
                <a:solidFill>
                  <a:schemeClr val="tx1"/>
                </a:solidFill>
              </a:rPr>
              <a:t>٤- </a:t>
            </a:r>
            <a:r>
              <a:rPr lang="ar-JO" sz="1200" dirty="0" smtClean="0">
                <a:solidFill>
                  <a:schemeClr val="tx1"/>
                </a:solidFill>
              </a:rPr>
              <a:t>تشكل</a:t>
            </a:r>
            <a:r>
              <a:rPr lang="ar-JO" sz="1200" b="1" dirty="0" smtClean="0">
                <a:solidFill>
                  <a:schemeClr val="tx1"/>
                </a:solidFill>
              </a:rPr>
              <a:t> </a:t>
            </a:r>
            <a:r>
              <a:rPr lang="ar-JO" sz="1200" b="1" dirty="0">
                <a:solidFill>
                  <a:srgbClr val="92D050"/>
                </a:solidFill>
              </a:rPr>
              <a:t>المساحة </a:t>
            </a:r>
            <a:r>
              <a:rPr lang="ar-JO" sz="1200" b="1" dirty="0" smtClean="0">
                <a:solidFill>
                  <a:srgbClr val="92D050"/>
                </a:solidFill>
              </a:rPr>
              <a:t>المبنية </a:t>
            </a:r>
            <a:r>
              <a:rPr lang="ar-JO" sz="1200" b="1" dirty="0">
                <a:solidFill>
                  <a:srgbClr val="92D050"/>
                </a:solidFill>
              </a:rPr>
              <a:t>٨٣</a:t>
            </a:r>
            <a:r>
              <a:rPr lang="ar-JO" sz="1200" b="1" dirty="0" smtClean="0">
                <a:solidFill>
                  <a:srgbClr val="92D050"/>
                </a:solidFill>
              </a:rPr>
              <a:t>% </a:t>
            </a:r>
            <a:r>
              <a:rPr lang="ar-JO" sz="1200" dirty="0" smtClean="0">
                <a:solidFill>
                  <a:schemeClr val="tx1"/>
                </a:solidFill>
              </a:rPr>
              <a:t>من </a:t>
            </a:r>
            <a:r>
              <a:rPr lang="ar-JO" sz="1200" dirty="0">
                <a:solidFill>
                  <a:schemeClr val="tx1"/>
                </a:solidFill>
              </a:rPr>
              <a:t>إجمالي مساحة </a:t>
            </a:r>
            <a:r>
              <a:rPr lang="ar-JO" sz="1200" dirty="0" smtClean="0">
                <a:solidFill>
                  <a:schemeClr val="tx1"/>
                </a:solidFill>
              </a:rPr>
              <a:t>منطقة الدراسة</a:t>
            </a:r>
          </a:p>
          <a:p>
            <a:pPr marL="152400" lvl="0" algn="r">
              <a:lnSpc>
                <a:spcPct val="150000"/>
              </a:lnSpc>
              <a:buSzPts val="1200"/>
            </a:pPr>
            <a:r>
              <a:rPr lang="ar-JO" sz="1200" b="1" dirty="0">
                <a:solidFill>
                  <a:schemeClr val="tx1"/>
                </a:solidFill>
              </a:rPr>
              <a:t>٥- </a:t>
            </a:r>
            <a:r>
              <a:rPr lang="ar-JO" sz="1200" dirty="0" smtClean="0">
                <a:solidFill>
                  <a:schemeClr val="tx1"/>
                </a:solidFill>
              </a:rPr>
              <a:t>تحيط بمنطقة الدراسة اربعة طرق حيوية: </a:t>
            </a:r>
          </a:p>
          <a:p>
            <a:pPr marL="323850" lvl="0" indent="-171450" algn="r" rtl="1">
              <a:lnSpc>
                <a:spcPct val="150000"/>
              </a:lnSpc>
              <a:buSzPts val="1200"/>
              <a:buFont typeface="Arial" pitchFamily="34" charset="0"/>
              <a:buChar char="•"/>
            </a:pPr>
            <a:r>
              <a:rPr lang="ar-JO" sz="1100" dirty="0" smtClean="0">
                <a:solidFill>
                  <a:schemeClr val="tx1"/>
                </a:solidFill>
              </a:rPr>
              <a:t>شارع </a:t>
            </a:r>
            <a:r>
              <a:rPr lang="ar-JO" sz="1100" dirty="0">
                <a:solidFill>
                  <a:schemeClr val="tx1"/>
                </a:solidFill>
              </a:rPr>
              <a:t>الملك عبدالله الثاني</a:t>
            </a:r>
          </a:p>
          <a:p>
            <a:pPr marL="323850" lvl="0" indent="-171450" algn="r" rtl="1">
              <a:lnSpc>
                <a:spcPct val="150000"/>
              </a:lnSpc>
              <a:buSzPts val="1200"/>
              <a:buFont typeface="Arial" pitchFamily="34" charset="0"/>
              <a:buChar char="•"/>
            </a:pPr>
            <a:r>
              <a:rPr lang="ar-JO" sz="1100" dirty="0" smtClean="0">
                <a:solidFill>
                  <a:schemeClr val="tx1"/>
                </a:solidFill>
              </a:rPr>
              <a:t>شارع </a:t>
            </a:r>
            <a:r>
              <a:rPr lang="ar-JO" sz="1100" dirty="0">
                <a:solidFill>
                  <a:schemeClr val="tx1"/>
                </a:solidFill>
              </a:rPr>
              <a:t>مكة المكرمة</a:t>
            </a:r>
          </a:p>
          <a:p>
            <a:pPr marL="323850" lvl="0" indent="-171450" algn="r" rtl="1">
              <a:lnSpc>
                <a:spcPct val="150000"/>
              </a:lnSpc>
              <a:buSzPts val="1200"/>
              <a:buFont typeface="Arial" pitchFamily="34" charset="0"/>
              <a:buChar char="•"/>
            </a:pPr>
            <a:r>
              <a:rPr lang="ar-JO" sz="1100" dirty="0">
                <a:solidFill>
                  <a:schemeClr val="tx1"/>
                </a:solidFill>
              </a:rPr>
              <a:t>شارع بغداد</a:t>
            </a:r>
          </a:p>
          <a:p>
            <a:pPr marL="323850" lvl="0" indent="-171450" algn="r" rtl="1">
              <a:lnSpc>
                <a:spcPct val="150000"/>
              </a:lnSpc>
              <a:buSzPts val="1200"/>
              <a:buFont typeface="Arial" pitchFamily="34" charset="0"/>
              <a:buChar char="•"/>
            </a:pPr>
            <a:r>
              <a:rPr lang="ar-JO" sz="1100" dirty="0">
                <a:solidFill>
                  <a:schemeClr val="tx1"/>
                </a:solidFill>
              </a:rPr>
              <a:t>شارع راتب </a:t>
            </a:r>
            <a:r>
              <a:rPr lang="ar-JO" sz="1100" dirty="0" smtClean="0">
                <a:solidFill>
                  <a:schemeClr val="tx1"/>
                </a:solidFill>
              </a:rPr>
              <a:t>البطاينة</a:t>
            </a:r>
            <a:endParaRPr lang="en-US" sz="1100" dirty="0" smtClean="0">
              <a:solidFill>
                <a:schemeClr val="tx1"/>
              </a:solidFill>
            </a:endParaRPr>
          </a:p>
          <a:p>
            <a:pPr marL="0" lvl="0" indent="0" algn="l" rtl="0">
              <a:spcBef>
                <a:spcPts val="0"/>
              </a:spcBef>
              <a:spcAft>
                <a:spcPts val="0"/>
              </a:spcAft>
              <a:buNone/>
            </a:pPr>
            <a:endParaRPr dirty="0"/>
          </a:p>
        </p:txBody>
      </p:sp>
      <p:sp>
        <p:nvSpPr>
          <p:cNvPr id="158" name="Google Shape;158;g29d9fe470f5_0_257"/>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59" name="Google Shape;159;g29d9fe470f5_0_257"/>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gn="r" rtl="1">
              <a:lnSpc>
                <a:spcPct val="115000"/>
              </a:lnSpc>
            </a:pPr>
            <a:r>
              <a:rPr lang="ar-JO" sz="2200" b="1" dirty="0">
                <a:solidFill>
                  <a:schemeClr val="lt1"/>
                </a:solidFill>
              </a:rPr>
              <a:t>نظرة عامة والخصائص الرئيسية </a:t>
            </a:r>
            <a:r>
              <a:rPr lang="ar-JO" sz="2200" b="1" dirty="0" smtClean="0">
                <a:solidFill>
                  <a:schemeClr val="lt1"/>
                </a:solidFill>
              </a:rPr>
              <a:t>للحالة</a:t>
            </a:r>
            <a:endParaRPr lang="ar-JO" sz="2200" b="1" dirty="0">
              <a:solidFill>
                <a:schemeClr val="lt1"/>
              </a:solidFill>
            </a:endParaRPr>
          </a:p>
        </p:txBody>
      </p:sp>
      <p:pic>
        <p:nvPicPr>
          <p:cNvPr id="160" name="Google Shape;160;g29d9fe470f5_0_257"/>
          <p:cNvPicPr preferRelativeResize="0"/>
          <p:nvPr/>
        </p:nvPicPr>
        <p:blipFill rotWithShape="1">
          <a:blip r:embed="rId4">
            <a:alphaModFix/>
          </a:blip>
          <a:srcRect/>
          <a:stretch/>
        </p:blipFill>
        <p:spPr>
          <a:xfrm>
            <a:off x="9647212" y="5180014"/>
            <a:ext cx="433388" cy="490536"/>
          </a:xfrm>
          <a:prstGeom prst="rect">
            <a:avLst/>
          </a:prstGeom>
          <a:noFill/>
          <a:ln>
            <a:noFill/>
          </a:ln>
        </p:spPr>
      </p:pic>
      <p:sp>
        <p:nvSpPr>
          <p:cNvPr id="161" name="Google Shape;161;g29d9fe470f5_0_257"/>
          <p:cNvSpPr/>
          <p:nvPr/>
        </p:nvSpPr>
        <p:spPr>
          <a:xfrm>
            <a:off x="9558773" y="5288882"/>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٥</a:t>
            </a:r>
            <a:endParaRPr sz="900" dirty="0">
              <a:solidFill>
                <a:schemeClr val="lt1"/>
              </a:solidFill>
              <a:latin typeface="Arial"/>
              <a:ea typeface="Arial"/>
              <a:cs typeface="Arial"/>
              <a:sym typeface="Arial"/>
            </a:endParaRPr>
          </a:p>
        </p:txBody>
      </p:sp>
      <p:sp>
        <p:nvSpPr>
          <p:cNvPr id="162" name="Google Shape;162;g29d9fe470f5_0_257"/>
          <p:cNvSpPr/>
          <p:nvPr/>
        </p:nvSpPr>
        <p:spPr>
          <a:xfrm>
            <a:off x="3318510" y="5306634"/>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pSp>
        <p:nvGrpSpPr>
          <p:cNvPr id="163" name="Google Shape;163;g29d9fe470f5_0_257"/>
          <p:cNvGrpSpPr/>
          <p:nvPr/>
        </p:nvGrpSpPr>
        <p:grpSpPr>
          <a:xfrm>
            <a:off x="0" y="5085542"/>
            <a:ext cx="1998370" cy="549326"/>
            <a:chOff x="1430485" y="5013244"/>
            <a:chExt cx="2186400" cy="601013"/>
          </a:xfrm>
        </p:grpSpPr>
        <p:pic>
          <p:nvPicPr>
            <p:cNvPr id="164" name="Google Shape;164;g29d9fe470f5_0_257"/>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165" name="Google Shape;165;g29d9fe470f5_0_257"/>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66" name="Google Shape;166;g29d9fe470f5_0_257"/>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pPr>
              <a:r>
                <a:rPr lang="ar-JO" sz="800" dirty="0">
                  <a:solidFill>
                    <a:srgbClr val="538135"/>
                  </a:solidFill>
                  <a:latin typeface="Calibri"/>
                  <a:ea typeface="Calibri"/>
                  <a:cs typeface="Calibri"/>
                  <a:sym typeface="Calibri"/>
                </a:rPr>
                <a:t>مدن البحر الأبيض المتوسط المستدامة</a:t>
              </a:r>
            </a:p>
          </p:txBody>
        </p:sp>
      </p:grpSp>
    </p:spTree>
    <p:extLst>
      <p:ext uri="{BB962C8B-B14F-4D97-AF65-F5344CB8AC3E}">
        <p14:creationId xmlns:p14="http://schemas.microsoft.com/office/powerpoint/2010/main" val="3369555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29d72a7d4ce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4" name="Google Shape;314;g29d72a7d4ce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5" name="Google Shape;315;g29d72a7d4ce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6" name="Google Shape;316;g29d72a7d4ce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1">
              <a:lnSpc>
                <a:spcPct val="115000"/>
              </a:lnSpc>
              <a:spcBef>
                <a:spcPts val="0"/>
              </a:spcBef>
              <a:spcAft>
                <a:spcPts val="0"/>
              </a:spcAft>
              <a:buClr>
                <a:srgbClr val="000000"/>
              </a:buClr>
              <a:buSzPts val="2200"/>
              <a:buFont typeface="Arial"/>
              <a:buNone/>
            </a:pPr>
            <a:r>
              <a:rPr lang="ar-JO" sz="2200" b="1" i="0" u="none" strike="noStrike" cap="none" dirty="0" smtClean="0">
                <a:solidFill>
                  <a:schemeClr val="lt1"/>
                </a:solidFill>
                <a:latin typeface="Arial"/>
                <a:ea typeface="Arial"/>
                <a:cs typeface="Arial"/>
                <a:sym typeface="Arial"/>
              </a:rPr>
              <a:t>المنطقة الحضرية</a:t>
            </a:r>
            <a:endParaRPr sz="2200" b="1" i="0" u="none" strike="noStrike" cap="none" dirty="0">
              <a:solidFill>
                <a:schemeClr val="lt1"/>
              </a:solidFill>
              <a:latin typeface="Arial"/>
              <a:ea typeface="Arial"/>
              <a:cs typeface="Arial"/>
              <a:sym typeface="Arial"/>
            </a:endParaRPr>
          </a:p>
        </p:txBody>
      </p:sp>
      <p:sp>
        <p:nvSpPr>
          <p:cNvPr id="318" name="Google Shape;318;g29d72a7d4ce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6</a:t>
            </a:fld>
            <a:endParaRPr sz="900" b="0" i="0" u="none" strike="noStrike" cap="none">
              <a:solidFill>
                <a:schemeClr val="lt1"/>
              </a:solidFill>
              <a:latin typeface="Arial"/>
              <a:ea typeface="Arial"/>
              <a:cs typeface="Arial"/>
              <a:sym typeface="Arial"/>
            </a:endParaRPr>
          </a:p>
        </p:txBody>
      </p:sp>
      <p:grpSp>
        <p:nvGrpSpPr>
          <p:cNvPr id="319" name="Google Shape;319;g29d72a7d4ce_0_0"/>
          <p:cNvGrpSpPr/>
          <p:nvPr/>
        </p:nvGrpSpPr>
        <p:grpSpPr>
          <a:xfrm>
            <a:off x="138061" y="5108922"/>
            <a:ext cx="1998370" cy="549326"/>
            <a:chOff x="1430485" y="5013244"/>
            <a:chExt cx="2186400" cy="601013"/>
          </a:xfrm>
        </p:grpSpPr>
        <p:pic>
          <p:nvPicPr>
            <p:cNvPr id="320" name="Google Shape;320;g29d72a7d4ce_0_0"/>
            <p:cNvPicPr preferRelativeResize="0"/>
            <p:nvPr/>
          </p:nvPicPr>
          <p:blipFill rotWithShape="1">
            <a:blip r:embed="rId3">
              <a:alphaModFix/>
            </a:blip>
            <a:srcRect/>
            <a:stretch/>
          </p:blipFill>
          <p:spPr>
            <a:xfrm>
              <a:off x="1531581" y="5013244"/>
              <a:ext cx="1748331" cy="365571"/>
            </a:xfrm>
            <a:prstGeom prst="rect">
              <a:avLst/>
            </a:prstGeom>
            <a:noFill/>
            <a:ln>
              <a:noFill/>
            </a:ln>
          </p:spPr>
        </p:pic>
        <p:pic>
          <p:nvPicPr>
            <p:cNvPr id="321" name="Google Shape;321;g29d72a7d4ce_0_0"/>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322" name="Google Shape;322;g29d72a7d4ce_0_0"/>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buSzPts val="800"/>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25" name="Google Shape;325;g29d72a7d4ce_0_0"/>
          <p:cNvSpPr/>
          <p:nvPr/>
        </p:nvSpPr>
        <p:spPr>
          <a:xfrm>
            <a:off x="3325581"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pic>
        <p:nvPicPr>
          <p:cNvPr id="326" name="Google Shape;326;g29d72a7d4ce_0_0"/>
          <p:cNvPicPr preferRelativeResize="0"/>
          <p:nvPr/>
        </p:nvPicPr>
        <p:blipFill>
          <a:blip r:embed="rId5">
            <a:alphaModFix/>
          </a:blip>
          <a:stretch>
            <a:fillRect/>
          </a:stretch>
        </p:blipFill>
        <p:spPr>
          <a:xfrm>
            <a:off x="3509840" y="693964"/>
            <a:ext cx="3060919" cy="2400085"/>
          </a:xfrm>
          <a:prstGeom prst="rect">
            <a:avLst/>
          </a:prstGeom>
          <a:noFill/>
          <a:ln>
            <a:noFill/>
          </a:ln>
        </p:spPr>
      </p:pic>
      <p:pic>
        <p:nvPicPr>
          <p:cNvPr id="327" name="Google Shape;327;g29d72a7d4ce_0_0"/>
          <p:cNvPicPr preferRelativeResize="0"/>
          <p:nvPr/>
        </p:nvPicPr>
        <p:blipFill>
          <a:blip r:embed="rId6">
            <a:alphaModFix/>
          </a:blip>
          <a:stretch>
            <a:fillRect/>
          </a:stretch>
        </p:blipFill>
        <p:spPr>
          <a:xfrm>
            <a:off x="6735524" y="693964"/>
            <a:ext cx="3200115" cy="2400086"/>
          </a:xfrm>
          <a:prstGeom prst="rect">
            <a:avLst/>
          </a:prstGeom>
          <a:noFill/>
          <a:ln>
            <a:noFill/>
          </a:ln>
        </p:spPr>
      </p:pic>
      <p:pic>
        <p:nvPicPr>
          <p:cNvPr id="328" name="Google Shape;328;g29d72a7d4ce_0_0"/>
          <p:cNvPicPr preferRelativeResize="0"/>
          <p:nvPr/>
        </p:nvPicPr>
        <p:blipFill>
          <a:blip r:embed="rId7">
            <a:alphaModFix/>
          </a:blip>
          <a:stretch>
            <a:fillRect/>
          </a:stretch>
        </p:blipFill>
        <p:spPr>
          <a:xfrm>
            <a:off x="3509840" y="3137217"/>
            <a:ext cx="3060920" cy="1948322"/>
          </a:xfrm>
          <a:prstGeom prst="rect">
            <a:avLst/>
          </a:prstGeom>
          <a:noFill/>
          <a:ln>
            <a:noFill/>
          </a:ln>
        </p:spPr>
      </p:pic>
      <p:pic>
        <p:nvPicPr>
          <p:cNvPr id="329" name="Google Shape;329;g29d72a7d4ce_0_0"/>
          <p:cNvPicPr preferRelativeResize="0"/>
          <p:nvPr/>
        </p:nvPicPr>
        <p:blipFill>
          <a:blip r:embed="rId8">
            <a:alphaModFix/>
          </a:blip>
          <a:stretch>
            <a:fillRect/>
          </a:stretch>
        </p:blipFill>
        <p:spPr>
          <a:xfrm>
            <a:off x="6735524" y="3137217"/>
            <a:ext cx="3200115" cy="1948321"/>
          </a:xfrm>
          <a:prstGeom prst="rect">
            <a:avLst/>
          </a:prstGeom>
          <a:noFill/>
          <a:ln>
            <a:noFill/>
          </a:ln>
        </p:spPr>
      </p:pic>
      <p:pic>
        <p:nvPicPr>
          <p:cNvPr id="17" name="Google Shape;160;g29d9fe470f5_0_257"/>
          <p:cNvPicPr preferRelativeResize="0"/>
          <p:nvPr/>
        </p:nvPicPr>
        <p:blipFill rotWithShape="1">
          <a:blip r:embed="rId9">
            <a:alphaModFix/>
          </a:blip>
          <a:srcRect/>
          <a:stretch/>
        </p:blipFill>
        <p:spPr>
          <a:xfrm>
            <a:off x="9647212" y="5180014"/>
            <a:ext cx="433388" cy="490536"/>
          </a:xfrm>
          <a:prstGeom prst="rect">
            <a:avLst/>
          </a:prstGeom>
          <a:noFill/>
          <a:ln>
            <a:noFill/>
          </a:ln>
        </p:spPr>
      </p:pic>
      <p:sp>
        <p:nvSpPr>
          <p:cNvPr id="18" name="Google Shape;161;g29d9fe470f5_0_257"/>
          <p:cNvSpPr/>
          <p:nvPr/>
        </p:nvSpPr>
        <p:spPr>
          <a:xfrm>
            <a:off x="9558773" y="5288882"/>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٦</a:t>
            </a:r>
            <a:endParaRPr sz="900" dirty="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29d72a7d4ce_0_19"/>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6" name="Google Shape;336;g29d72a7d4ce_0_19"/>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g29d72a7d4ce_0_19"/>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38" name="Google Shape;338;g29d72a7d4ce_0_19"/>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1">
              <a:lnSpc>
                <a:spcPct val="115000"/>
              </a:lnSpc>
              <a:spcBef>
                <a:spcPts val="0"/>
              </a:spcBef>
              <a:spcAft>
                <a:spcPts val="0"/>
              </a:spcAft>
              <a:buClr>
                <a:srgbClr val="000000"/>
              </a:buClr>
              <a:buSzPts val="2200"/>
              <a:buFont typeface="Arial"/>
              <a:buNone/>
            </a:pPr>
            <a:r>
              <a:rPr lang="ar-JO" sz="2200" b="1" i="0" u="none" strike="noStrike" cap="none" dirty="0" smtClean="0">
                <a:solidFill>
                  <a:schemeClr val="lt1"/>
                </a:solidFill>
                <a:latin typeface="Arial"/>
                <a:ea typeface="Arial"/>
                <a:cs typeface="Arial"/>
                <a:sym typeface="Arial"/>
              </a:rPr>
              <a:t>المنطقة الحضرية</a:t>
            </a:r>
            <a:endParaRPr sz="2200" b="1" i="0" u="none" strike="noStrike" cap="none" dirty="0">
              <a:solidFill>
                <a:schemeClr val="lt1"/>
              </a:solidFill>
              <a:latin typeface="Arial"/>
              <a:ea typeface="Arial"/>
              <a:cs typeface="Arial"/>
              <a:sym typeface="Arial"/>
            </a:endParaRPr>
          </a:p>
        </p:txBody>
      </p:sp>
      <p:pic>
        <p:nvPicPr>
          <p:cNvPr id="339" name="Google Shape;339;g29d72a7d4ce_0_19"/>
          <p:cNvPicPr preferRelativeResize="0"/>
          <p:nvPr/>
        </p:nvPicPr>
        <p:blipFill rotWithShape="1">
          <a:blip r:embed="rId3">
            <a:alphaModFix/>
          </a:blip>
          <a:srcRect/>
          <a:stretch/>
        </p:blipFill>
        <p:spPr>
          <a:xfrm>
            <a:off x="9673340" y="5180014"/>
            <a:ext cx="433388" cy="490536"/>
          </a:xfrm>
          <a:prstGeom prst="rect">
            <a:avLst/>
          </a:prstGeom>
          <a:noFill/>
          <a:ln>
            <a:noFill/>
          </a:ln>
        </p:spPr>
      </p:pic>
      <p:sp>
        <p:nvSpPr>
          <p:cNvPr id="340" name="Google Shape;340;g29d72a7d4ce_0_19"/>
          <p:cNvSpPr/>
          <p:nvPr/>
        </p:nvSpPr>
        <p:spPr>
          <a:xfrm>
            <a:off x="9584901" y="5288882"/>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٧</a:t>
            </a:r>
            <a:endParaRPr sz="900" b="0" i="0" u="none" strike="noStrike" cap="none" dirty="0">
              <a:solidFill>
                <a:schemeClr val="lt1"/>
              </a:solidFill>
              <a:latin typeface="Arial"/>
              <a:ea typeface="Arial"/>
              <a:cs typeface="Arial"/>
              <a:sym typeface="Arial"/>
            </a:endParaRPr>
          </a:p>
        </p:txBody>
      </p:sp>
      <p:grpSp>
        <p:nvGrpSpPr>
          <p:cNvPr id="341" name="Google Shape;341;g29d72a7d4ce_0_19"/>
          <p:cNvGrpSpPr/>
          <p:nvPr/>
        </p:nvGrpSpPr>
        <p:grpSpPr>
          <a:xfrm>
            <a:off x="35220" y="5059076"/>
            <a:ext cx="1998370" cy="549326"/>
            <a:chOff x="1430485" y="5013244"/>
            <a:chExt cx="2186400" cy="601013"/>
          </a:xfrm>
        </p:grpSpPr>
        <p:pic>
          <p:nvPicPr>
            <p:cNvPr id="342" name="Google Shape;342;g29d72a7d4ce_0_19"/>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43" name="Google Shape;343;g29d72a7d4ce_0_1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44" name="Google Shape;344;g29d72a7d4ce_0_19"/>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buSzPts val="800"/>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47" name="Google Shape;347;g29d72a7d4ce_0_19"/>
          <p:cNvSpPr/>
          <p:nvPr/>
        </p:nvSpPr>
        <p:spPr>
          <a:xfrm>
            <a:off x="3417984" y="528888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pic>
        <p:nvPicPr>
          <p:cNvPr id="348" name="Google Shape;348;g29d72a7d4ce_0_19"/>
          <p:cNvPicPr preferRelativeResize="0"/>
          <p:nvPr/>
        </p:nvPicPr>
        <p:blipFill>
          <a:blip r:embed="rId6">
            <a:alphaModFix/>
          </a:blip>
          <a:stretch>
            <a:fillRect/>
          </a:stretch>
        </p:blipFill>
        <p:spPr>
          <a:xfrm>
            <a:off x="6965934" y="917548"/>
            <a:ext cx="2924100" cy="3915033"/>
          </a:xfrm>
          <a:prstGeom prst="rect">
            <a:avLst/>
          </a:prstGeom>
          <a:noFill/>
          <a:ln>
            <a:noFill/>
          </a:ln>
        </p:spPr>
      </p:pic>
      <p:pic>
        <p:nvPicPr>
          <p:cNvPr id="349" name="Google Shape;349;g29d72a7d4ce_0_19"/>
          <p:cNvPicPr preferRelativeResize="0"/>
          <p:nvPr/>
        </p:nvPicPr>
        <p:blipFill>
          <a:blip r:embed="rId7">
            <a:alphaModFix/>
          </a:blip>
          <a:stretch>
            <a:fillRect/>
          </a:stretch>
        </p:blipFill>
        <p:spPr>
          <a:xfrm>
            <a:off x="4572000" y="917548"/>
            <a:ext cx="2198576" cy="3871933"/>
          </a:xfrm>
          <a:prstGeom prst="rect">
            <a:avLst/>
          </a:prstGeom>
          <a:noFill/>
          <a:ln>
            <a:noFill/>
          </a:ln>
        </p:spPr>
      </p:pic>
      <p:pic>
        <p:nvPicPr>
          <p:cNvPr id="350" name="Google Shape;350;g29d72a7d4ce_0_19"/>
          <p:cNvPicPr preferRelativeResize="0"/>
          <p:nvPr/>
        </p:nvPicPr>
        <p:blipFill>
          <a:blip r:embed="rId8">
            <a:alphaModFix/>
          </a:blip>
          <a:stretch>
            <a:fillRect/>
          </a:stretch>
        </p:blipFill>
        <p:spPr>
          <a:xfrm>
            <a:off x="2097323" y="1149782"/>
            <a:ext cx="2300650" cy="1406125"/>
          </a:xfrm>
          <a:prstGeom prst="rect">
            <a:avLst/>
          </a:prstGeom>
          <a:noFill/>
          <a:ln>
            <a:noFill/>
          </a:ln>
        </p:spPr>
      </p:pic>
      <p:pic>
        <p:nvPicPr>
          <p:cNvPr id="351" name="Google Shape;351;g29d72a7d4ce_0_19"/>
          <p:cNvPicPr preferRelativeResize="0"/>
          <p:nvPr/>
        </p:nvPicPr>
        <p:blipFill>
          <a:blip r:embed="rId9">
            <a:alphaModFix/>
          </a:blip>
          <a:stretch>
            <a:fillRect/>
          </a:stretch>
        </p:blipFill>
        <p:spPr>
          <a:xfrm>
            <a:off x="2052373" y="2679732"/>
            <a:ext cx="2345600" cy="1746185"/>
          </a:xfrm>
          <a:prstGeom prst="rect">
            <a:avLst/>
          </a:prstGeom>
          <a:noFill/>
          <a:ln>
            <a:noFill/>
          </a:ln>
        </p:spPr>
      </p:pic>
      <p:sp>
        <p:nvSpPr>
          <p:cNvPr id="352" name="Google Shape;352;g29d72a7d4ce_0_19"/>
          <p:cNvSpPr txBox="1"/>
          <p:nvPr/>
        </p:nvSpPr>
        <p:spPr>
          <a:xfrm>
            <a:off x="5795450" y="4219225"/>
            <a:ext cx="4310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9" name="Google Shape;359;p5"/>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60" name="Google Shape;360;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1" name="Google Shape;361;p5"/>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r" rtl="1">
              <a:lnSpc>
                <a:spcPct val="115000"/>
              </a:lnSpc>
              <a:spcBef>
                <a:spcPts val="0"/>
              </a:spcBef>
              <a:spcAft>
                <a:spcPts val="0"/>
              </a:spcAft>
              <a:buClr>
                <a:srgbClr val="000000"/>
              </a:buClr>
              <a:buSzPts val="2200"/>
              <a:buFont typeface="Arial"/>
              <a:buNone/>
            </a:pPr>
            <a:r>
              <a:rPr lang="ar-JO" sz="2200" b="1" dirty="0" smtClean="0">
                <a:solidFill>
                  <a:schemeClr val="lt1"/>
                </a:solidFill>
              </a:rPr>
              <a:t>مبنى عام</a:t>
            </a:r>
            <a:endParaRPr sz="2200" b="1" i="0" u="none" strike="noStrike" cap="none" dirty="0">
              <a:solidFill>
                <a:schemeClr val="lt1"/>
              </a:solidFill>
              <a:latin typeface="Arial"/>
              <a:ea typeface="Arial"/>
              <a:cs typeface="Arial"/>
              <a:sym typeface="Arial"/>
            </a:endParaRPr>
          </a:p>
        </p:txBody>
      </p:sp>
      <p:pic>
        <p:nvPicPr>
          <p:cNvPr id="362" name="Google Shape;362;p5"/>
          <p:cNvPicPr preferRelativeResize="0"/>
          <p:nvPr/>
        </p:nvPicPr>
        <p:blipFill rotWithShape="1">
          <a:blip r:embed="rId3">
            <a:alphaModFix/>
          </a:blip>
          <a:srcRect/>
          <a:stretch/>
        </p:blipFill>
        <p:spPr>
          <a:xfrm>
            <a:off x="9647237" y="5185375"/>
            <a:ext cx="433388" cy="490537"/>
          </a:xfrm>
          <a:prstGeom prst="rect">
            <a:avLst/>
          </a:prstGeom>
          <a:noFill/>
          <a:ln>
            <a:noFill/>
          </a:ln>
        </p:spPr>
      </p:pic>
      <p:sp>
        <p:nvSpPr>
          <p:cNvPr id="363" name="Google Shape;363;p5"/>
          <p:cNvSpPr/>
          <p:nvPr/>
        </p:nvSpPr>
        <p:spPr>
          <a:xfrm>
            <a:off x="9558798" y="5294243"/>
            <a:ext cx="566738" cy="219075"/>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٨</a:t>
            </a:r>
            <a:endParaRPr sz="900" b="0" i="0" u="none" strike="noStrike" cap="none" dirty="0">
              <a:solidFill>
                <a:schemeClr val="lt1"/>
              </a:solidFill>
              <a:latin typeface="Arial"/>
              <a:ea typeface="Arial"/>
              <a:cs typeface="Arial"/>
              <a:sym typeface="Arial"/>
            </a:endParaRPr>
          </a:p>
        </p:txBody>
      </p:sp>
      <p:grpSp>
        <p:nvGrpSpPr>
          <p:cNvPr id="364" name="Google Shape;364;p5"/>
          <p:cNvGrpSpPr/>
          <p:nvPr/>
        </p:nvGrpSpPr>
        <p:grpSpPr>
          <a:xfrm>
            <a:off x="138061" y="5085716"/>
            <a:ext cx="1998515" cy="549338"/>
            <a:chOff x="1430485" y="5013244"/>
            <a:chExt cx="2186475" cy="601003"/>
          </a:xfrm>
        </p:grpSpPr>
        <p:pic>
          <p:nvPicPr>
            <p:cNvPr id="365" name="Google Shape;36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66" name="Google Shape;36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67" name="Google Shape;367;p5"/>
            <p:cNvSpPr txBox="1"/>
            <p:nvPr/>
          </p:nvSpPr>
          <p:spPr>
            <a:xfrm>
              <a:off x="1430485" y="5358382"/>
              <a:ext cx="2186475" cy="255865"/>
            </a:xfrm>
            <a:prstGeom prst="rect">
              <a:avLst/>
            </a:prstGeom>
            <a:noFill/>
            <a:ln>
              <a:noFill/>
            </a:ln>
          </p:spPr>
          <p:txBody>
            <a:bodyPr spcFirstLastPara="1" wrap="square" lIns="91425" tIns="45700" rIns="91425" bIns="45700" anchor="t" anchorCtr="0">
              <a:spAutoFit/>
            </a:bodyPr>
            <a:lstStyle/>
            <a:p>
              <a:pPr marL="269875" lvl="0">
                <a:lnSpc>
                  <a:spcPct val="115000"/>
                </a:lnSpc>
                <a:buSzPts val="800"/>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70" name="Google Shape;370;p5"/>
          <p:cNvSpPr/>
          <p:nvPr/>
        </p:nvSpPr>
        <p:spPr>
          <a:xfrm>
            <a:off x="3325554" y="5313652"/>
            <a:ext cx="5010078" cy="41275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pic>
        <p:nvPicPr>
          <p:cNvPr id="372" name="Google Shape;372;p5"/>
          <p:cNvPicPr preferRelativeResize="0"/>
          <p:nvPr/>
        </p:nvPicPr>
        <p:blipFill rotWithShape="1">
          <a:blip r:embed="rId6">
            <a:alphaModFix/>
          </a:blip>
          <a:srcRect/>
          <a:stretch/>
        </p:blipFill>
        <p:spPr>
          <a:xfrm>
            <a:off x="2846201" y="1758509"/>
            <a:ext cx="3009490" cy="2459285"/>
          </a:xfrm>
          <a:prstGeom prst="rect">
            <a:avLst/>
          </a:prstGeom>
          <a:noFill/>
          <a:ln>
            <a:noFill/>
          </a:ln>
        </p:spPr>
      </p:pic>
      <p:pic>
        <p:nvPicPr>
          <p:cNvPr id="373" name="Google Shape;373;p5"/>
          <p:cNvPicPr preferRelativeResize="0"/>
          <p:nvPr/>
        </p:nvPicPr>
        <p:blipFill rotWithShape="1">
          <a:blip r:embed="rId7">
            <a:alphaModFix/>
          </a:blip>
          <a:srcRect/>
          <a:stretch/>
        </p:blipFill>
        <p:spPr>
          <a:xfrm>
            <a:off x="433388" y="939797"/>
            <a:ext cx="2496674" cy="1961971"/>
          </a:xfrm>
          <a:prstGeom prst="rect">
            <a:avLst/>
          </a:prstGeom>
          <a:noFill/>
          <a:ln>
            <a:noFill/>
          </a:ln>
        </p:spPr>
      </p:pic>
      <p:pic>
        <p:nvPicPr>
          <p:cNvPr id="374" name="Google Shape;374;p5"/>
          <p:cNvPicPr preferRelativeResize="0"/>
          <p:nvPr/>
        </p:nvPicPr>
        <p:blipFill rotWithShape="1">
          <a:blip r:embed="rId8">
            <a:alphaModFix/>
          </a:blip>
          <a:srcRect/>
          <a:stretch/>
        </p:blipFill>
        <p:spPr>
          <a:xfrm>
            <a:off x="343200" y="2631130"/>
            <a:ext cx="2794143" cy="2273388"/>
          </a:xfrm>
          <a:prstGeom prst="rect">
            <a:avLst/>
          </a:prstGeom>
          <a:noFill/>
          <a:ln>
            <a:noFill/>
          </a:ln>
        </p:spPr>
      </p:pic>
      <p:graphicFrame>
        <p:nvGraphicFramePr>
          <p:cNvPr id="17" name="Google Shape;371;p5">
            <a:extLst>
              <a:ext uri="{FF2B5EF4-FFF2-40B4-BE49-F238E27FC236}">
                <a16:creationId xmlns:a16="http://schemas.microsoft.com/office/drawing/2014/main" xmlns="" id="{FFBBC582-D271-489B-A1A8-2F4D397F8A5D}"/>
              </a:ext>
            </a:extLst>
          </p:cNvPr>
          <p:cNvGraphicFramePr/>
          <p:nvPr>
            <p:extLst>
              <p:ext uri="{D42A27DB-BD31-4B8C-83A1-F6EECF244321}">
                <p14:modId xmlns:p14="http://schemas.microsoft.com/office/powerpoint/2010/main" val="2183750801"/>
              </p:ext>
            </p:extLst>
          </p:nvPr>
        </p:nvGraphicFramePr>
        <p:xfrm>
          <a:off x="5613999" y="1002856"/>
          <a:ext cx="4093701" cy="3256548"/>
        </p:xfrm>
        <a:graphic>
          <a:graphicData uri="http://schemas.openxmlformats.org/drawingml/2006/table">
            <a:tbl>
              <a:tblPr>
                <a:noFill/>
              </a:tblPr>
              <a:tblGrid>
                <a:gridCol w="2150601">
                  <a:extLst>
                    <a:ext uri="{9D8B030D-6E8A-4147-A177-3AD203B41FA5}">
                      <a16:colId xmlns:a16="http://schemas.microsoft.com/office/drawing/2014/main" xmlns="" val="20000"/>
                    </a:ext>
                  </a:extLst>
                </a:gridCol>
                <a:gridCol w="1943100">
                  <a:extLst>
                    <a:ext uri="{9D8B030D-6E8A-4147-A177-3AD203B41FA5}">
                      <a16:colId xmlns:a16="http://schemas.microsoft.com/office/drawing/2014/main" xmlns="" val="20001"/>
                    </a:ext>
                  </a:extLst>
                </a:gridCol>
              </a:tblGrid>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متوسط</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مستوى تدهور المبنى</a:t>
                      </a:r>
                      <a:endParaRPr sz="1100" u="none" strike="noStrike" cap="none" dirty="0"/>
                    </a:p>
                  </a:txBody>
                  <a:tcPr marL="91425" marR="91425" marT="91425" marB="91425"/>
                </a:tc>
                <a:extLst>
                  <a:ext uri="{0D108BD9-81ED-4DB2-BD59-A6C34878D82A}">
                    <a16:rowId xmlns:a16="http://schemas.microsoft.com/office/drawing/2014/main" xmlns="" val="10000"/>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b="1" u="none" strike="noStrike" cap="none" dirty="0" smtClean="0"/>
                        <a:t>غرفة تجارة اربد</a:t>
                      </a:r>
                      <a:endParaRPr sz="1100" b="1"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b="0" u="none" strike="noStrike" cap="none" dirty="0" smtClean="0"/>
                        <a:t>المالك</a:t>
                      </a:r>
                      <a:endParaRPr sz="1100" b="0" u="none" strike="noStrike" cap="none" dirty="0"/>
                    </a:p>
                  </a:txBody>
                  <a:tcPr marL="91425" marR="91425" marT="91425" marB="91425"/>
                </a:tc>
                <a:extLst>
                  <a:ext uri="{0D108BD9-81ED-4DB2-BD59-A6C34878D82A}">
                    <a16:rowId xmlns:a16="http://schemas.microsoft.com/office/drawing/2014/main" xmlns="" val="10001"/>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١٩٩٨</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سنة</a:t>
                      </a:r>
                      <a:r>
                        <a:rPr lang="ar-JO" sz="1100" u="none" strike="noStrike" cap="none" baseline="0" dirty="0" smtClean="0"/>
                        <a:t> البناء</a:t>
                      </a:r>
                      <a:endParaRPr sz="1100" u="none" strike="noStrike" cap="none" dirty="0"/>
                    </a:p>
                  </a:txBody>
                  <a:tcPr marL="91425" marR="91425" marT="91425" marB="91425"/>
                </a:tc>
                <a:extLst>
                  <a:ext uri="{0D108BD9-81ED-4DB2-BD59-A6C34878D82A}">
                    <a16:rowId xmlns:a16="http://schemas.microsoft.com/office/drawing/2014/main" xmlns="" val="10002"/>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٤</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عدد الطوابق فوق الارض</a:t>
                      </a:r>
                      <a:endParaRPr sz="1100" u="none" strike="noStrike" cap="none" dirty="0"/>
                    </a:p>
                  </a:txBody>
                  <a:tcPr marL="91425" marR="91425" marT="91425" marB="91425"/>
                </a:tc>
                <a:extLst>
                  <a:ext uri="{0D108BD9-81ED-4DB2-BD59-A6C34878D82A}">
                    <a16:rowId xmlns:a16="http://schemas.microsoft.com/office/drawing/2014/main" xmlns="" val="10004"/>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١</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عدد</a:t>
                      </a:r>
                      <a:r>
                        <a:rPr lang="ar-JO" sz="1100" u="none" strike="noStrike" cap="none" baseline="0" dirty="0" smtClean="0"/>
                        <a:t> الطوابق تحت الارض</a:t>
                      </a:r>
                      <a:endParaRPr sz="1100" u="none" strike="noStrike" cap="none" dirty="0"/>
                    </a:p>
                  </a:txBody>
                  <a:tcPr marL="91425" marR="91425" marT="91425" marB="91425"/>
                </a:tc>
                <a:extLst>
                  <a:ext uri="{0D108BD9-81ED-4DB2-BD59-A6C34878D82A}">
                    <a16:rowId xmlns:a16="http://schemas.microsoft.com/office/drawing/2014/main" xmlns="" val="10005"/>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انظمة الصمام الثنائي الباعث للضوء+ انابيب الفلورسنت+ مصابيح الهالوجين</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نظام الانارة</a:t>
                      </a:r>
                      <a:endParaRPr sz="1100" u="none" strike="noStrike" cap="none" dirty="0"/>
                    </a:p>
                  </a:txBody>
                  <a:tcPr marL="91425" marR="91425" marT="91425" marB="91425"/>
                </a:tc>
                <a:extLst>
                  <a:ext uri="{0D108BD9-81ED-4DB2-BD59-A6C34878D82A}">
                    <a16:rowId xmlns:a16="http://schemas.microsoft.com/office/drawing/2014/main" xmlns="" val="10010"/>
                  </a:ext>
                </a:extLst>
              </a:tr>
              <a:tr h="2560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 ٥٧</a:t>
                      </a:r>
                      <a:r>
                        <a:rPr lang="ar-JO" sz="1100" u="none" strike="noStrike" cap="none" dirty="0" smtClean="0"/>
                        <a:t>, ٠</a:t>
                      </a:r>
                      <a:r>
                        <a:rPr lang="ar-JO" sz="1100" u="none" strike="noStrike" cap="none" baseline="0" dirty="0" smtClean="0"/>
                        <a:t> واط/ متر مربع. </a:t>
                      </a:r>
                      <a:r>
                        <a:rPr lang="ar-JO" sz="1100" u="none" strike="noStrike" cap="none" baseline="0" dirty="0" smtClean="0"/>
                        <a:t>كلفن للجدران</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متوسط قيمة</a:t>
                      </a:r>
                      <a:r>
                        <a:rPr lang="ar-JO" sz="1100" u="none" strike="noStrike" cap="none" baseline="0" dirty="0" smtClean="0"/>
                        <a:t> معامل انتقال الحرارة</a:t>
                      </a:r>
                      <a:endParaRPr sz="1100" u="none" strike="noStrike" cap="none" dirty="0"/>
                    </a:p>
                  </a:txBody>
                  <a:tcPr marL="91425" marR="91425" marT="91425" marB="91425"/>
                </a:tc>
                <a:extLst>
                  <a:ext uri="{0D108BD9-81ED-4DB2-BD59-A6C34878D82A}">
                    <a16:rowId xmlns:a16="http://schemas.microsoft.com/office/drawing/2014/main" xmlns="" val="10011"/>
                  </a:ext>
                </a:extLst>
              </a:tr>
              <a:tr h="299500">
                <a:tc>
                  <a:txBody>
                    <a:bodyPr/>
                    <a:lstStyle/>
                    <a:p>
                      <a:pPr marL="0" marR="0" lvl="0" indent="0" algn="r" rtl="0">
                        <a:lnSpc>
                          <a:spcPct val="115000"/>
                        </a:lnSpc>
                        <a:spcBef>
                          <a:spcPts val="0"/>
                        </a:spcBef>
                        <a:spcAft>
                          <a:spcPts val="0"/>
                        </a:spcAft>
                        <a:buClr>
                          <a:srgbClr val="000000"/>
                        </a:buClr>
                        <a:buSzPts val="800"/>
                        <a:buFont typeface="Arial"/>
                        <a:buNone/>
                      </a:pPr>
                      <a:r>
                        <a:rPr lang="ar-JO" sz="1100" u="none" strike="noStrike" cap="none" dirty="0" smtClean="0"/>
                        <a:t>١٠٠٠ زائر + ٦٠ عامل</a:t>
                      </a:r>
                      <a:endParaRPr sz="1100" u="none" strike="noStrike" cap="none" dirty="0"/>
                    </a:p>
                  </a:txBody>
                  <a:tcPr marL="91425" marR="91425" marT="91425" marB="91425"/>
                </a:tc>
                <a:tc>
                  <a:txBody>
                    <a:bodyPr/>
                    <a:lstStyle/>
                    <a:p>
                      <a:pPr marL="0" marR="0" lvl="0" indent="0" algn="r" rtl="0">
                        <a:lnSpc>
                          <a:spcPct val="150000"/>
                        </a:lnSpc>
                        <a:spcBef>
                          <a:spcPts val="0"/>
                        </a:spcBef>
                        <a:spcAft>
                          <a:spcPts val="0"/>
                        </a:spcAft>
                        <a:buClr>
                          <a:srgbClr val="000000"/>
                        </a:buClr>
                        <a:buSzPts val="800"/>
                        <a:buFont typeface="Arial"/>
                        <a:buNone/>
                      </a:pPr>
                      <a:r>
                        <a:rPr lang="ar-JO" sz="1100" i="1" u="none" strike="noStrike" cap="none" dirty="0" smtClean="0">
                          <a:solidFill>
                            <a:srgbClr val="404040"/>
                          </a:solidFill>
                        </a:rPr>
                        <a:t>عدد مستخدمي</a:t>
                      </a:r>
                      <a:r>
                        <a:rPr lang="ar-JO" sz="1100" i="1" u="none" strike="noStrike" cap="none" baseline="0" dirty="0" smtClean="0">
                          <a:solidFill>
                            <a:srgbClr val="404040"/>
                          </a:solidFill>
                        </a:rPr>
                        <a:t> المبنى</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xmlns="" val="1001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pic>
        <p:nvPicPr>
          <p:cNvPr id="394" name="Google Shape;394;g29bbb82762f_1_220"/>
          <p:cNvPicPr preferRelativeResize="0"/>
          <p:nvPr/>
        </p:nvPicPr>
        <p:blipFill rotWithShape="1">
          <a:blip r:embed="rId3">
            <a:alphaModFix/>
          </a:blip>
          <a:srcRect/>
          <a:stretch/>
        </p:blipFill>
        <p:spPr>
          <a:xfrm>
            <a:off x="433400" y="2339664"/>
            <a:ext cx="9418424" cy="2687836"/>
          </a:xfrm>
          <a:prstGeom prst="rect">
            <a:avLst/>
          </a:prstGeom>
          <a:noFill/>
          <a:ln>
            <a:noFill/>
          </a:ln>
        </p:spPr>
      </p:pic>
      <p:sp>
        <p:nvSpPr>
          <p:cNvPr id="380" name="Google Shape;380;g29bbb82762f_1_22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1" name="Google Shape;381;g29bbb82762f_1_22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2" name="Google Shape;382;g29bbb82762f_1_22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83" name="Google Shape;383;g29bbb82762f_1_22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r" rtl="1">
              <a:lnSpc>
                <a:spcPct val="115000"/>
              </a:lnSpc>
              <a:spcBef>
                <a:spcPts val="0"/>
              </a:spcBef>
              <a:spcAft>
                <a:spcPts val="0"/>
              </a:spcAft>
              <a:buClr>
                <a:srgbClr val="000000"/>
              </a:buClr>
              <a:buSzPts val="2200"/>
              <a:buFont typeface="Arial"/>
              <a:buNone/>
            </a:pPr>
            <a:r>
              <a:rPr lang="ar-JO" sz="2200" b="1" dirty="0" smtClean="0">
                <a:solidFill>
                  <a:schemeClr val="lt1"/>
                </a:solidFill>
              </a:rPr>
              <a:t>مبنى سكني</a:t>
            </a:r>
            <a:endParaRPr sz="2200" b="1" i="0" u="none" strike="noStrike" cap="none" dirty="0">
              <a:solidFill>
                <a:schemeClr val="lt1"/>
              </a:solidFill>
              <a:latin typeface="Arial"/>
              <a:ea typeface="Arial"/>
              <a:cs typeface="Arial"/>
              <a:sym typeface="Arial"/>
            </a:endParaRPr>
          </a:p>
        </p:txBody>
      </p:sp>
      <p:pic>
        <p:nvPicPr>
          <p:cNvPr id="384" name="Google Shape;384;g29bbb82762f_1_220"/>
          <p:cNvPicPr preferRelativeResize="0"/>
          <p:nvPr/>
        </p:nvPicPr>
        <p:blipFill rotWithShape="1">
          <a:blip r:embed="rId4">
            <a:alphaModFix/>
          </a:blip>
          <a:srcRect/>
          <a:stretch/>
        </p:blipFill>
        <p:spPr>
          <a:xfrm>
            <a:off x="9635130" y="5206043"/>
            <a:ext cx="433388" cy="490536"/>
          </a:xfrm>
          <a:prstGeom prst="rect">
            <a:avLst/>
          </a:prstGeom>
          <a:noFill/>
          <a:ln>
            <a:noFill/>
          </a:ln>
        </p:spPr>
      </p:pic>
      <p:sp>
        <p:nvSpPr>
          <p:cNvPr id="385" name="Google Shape;385;g29bbb82762f_1_220"/>
          <p:cNvSpPr/>
          <p:nvPr/>
        </p:nvSpPr>
        <p:spPr>
          <a:xfrm>
            <a:off x="9546691" y="5314911"/>
            <a:ext cx="566700" cy="219000"/>
          </a:xfrm>
          <a:prstGeom prst="rect">
            <a:avLst/>
          </a:prstGeom>
          <a:noFill/>
          <a:ln>
            <a:noFill/>
          </a:ln>
        </p:spPr>
        <p:txBody>
          <a:bodyPr spcFirstLastPara="1" wrap="square" lIns="90000" tIns="45000" rIns="90000" bIns="45000" anchor="t" anchorCtr="0">
            <a:noAutofit/>
          </a:bodyPr>
          <a:lstStyle/>
          <a:p>
            <a:pPr lvl="0" algn="ctr">
              <a:buClr>
                <a:schemeClr val="lt1"/>
              </a:buClr>
              <a:buSzPts val="900"/>
            </a:pPr>
            <a:r>
              <a:rPr lang="en-US" sz="900" dirty="0">
                <a:solidFill>
                  <a:schemeClr val="lt1"/>
                </a:solidFill>
              </a:rPr>
              <a:t>٩</a:t>
            </a:r>
            <a:endParaRPr sz="900" b="0" i="0" u="none" strike="noStrike" cap="none" dirty="0">
              <a:solidFill>
                <a:schemeClr val="lt1"/>
              </a:solidFill>
              <a:latin typeface="Arial"/>
              <a:ea typeface="Arial"/>
              <a:cs typeface="Arial"/>
              <a:sym typeface="Arial"/>
            </a:endParaRPr>
          </a:p>
        </p:txBody>
      </p:sp>
      <p:grpSp>
        <p:nvGrpSpPr>
          <p:cNvPr id="386" name="Google Shape;386;g29bbb82762f_1_220"/>
          <p:cNvGrpSpPr/>
          <p:nvPr/>
        </p:nvGrpSpPr>
        <p:grpSpPr>
          <a:xfrm>
            <a:off x="138061" y="5038989"/>
            <a:ext cx="1998370" cy="549326"/>
            <a:chOff x="1430485" y="5013244"/>
            <a:chExt cx="2186400" cy="601013"/>
          </a:xfrm>
        </p:grpSpPr>
        <p:pic>
          <p:nvPicPr>
            <p:cNvPr id="387" name="Google Shape;387;g29bbb82762f_1_220"/>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388" name="Google Shape;388;g29bbb82762f_1_220"/>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389" name="Google Shape;389;g29bbb82762f_1_220"/>
            <p:cNvSpPr txBox="1"/>
            <p:nvPr/>
          </p:nvSpPr>
          <p:spPr>
            <a:xfrm>
              <a:off x="1430485" y="5358382"/>
              <a:ext cx="2186400" cy="255875"/>
            </a:xfrm>
            <a:prstGeom prst="rect">
              <a:avLst/>
            </a:prstGeom>
            <a:noFill/>
            <a:ln>
              <a:noFill/>
            </a:ln>
          </p:spPr>
          <p:txBody>
            <a:bodyPr spcFirstLastPara="1" wrap="square" lIns="91425" tIns="45700" rIns="91425" bIns="45700" anchor="t" anchorCtr="0">
              <a:spAutoFit/>
            </a:bodyPr>
            <a:lstStyle/>
            <a:p>
              <a:pPr marL="269875" lvl="0">
                <a:lnSpc>
                  <a:spcPct val="115000"/>
                </a:lnSpc>
                <a:buSzPts val="800"/>
              </a:pPr>
              <a:r>
                <a:rPr lang="ar-JO" sz="800" dirty="0">
                  <a:solidFill>
                    <a:srgbClr val="538135"/>
                  </a:solidFill>
                  <a:latin typeface="Calibri"/>
                  <a:ea typeface="Calibri"/>
                  <a:cs typeface="Calibri"/>
                  <a:sym typeface="Calibri"/>
                </a:rPr>
                <a:t>مدن البحر الأبيض المتوسط المستدامة</a:t>
              </a:r>
            </a:p>
          </p:txBody>
        </p:sp>
      </p:grpSp>
      <p:sp>
        <p:nvSpPr>
          <p:cNvPr id="392" name="Google Shape;392;g29bbb82762f_1_220"/>
          <p:cNvSpPr/>
          <p:nvPr/>
        </p:nvSpPr>
        <p:spPr>
          <a:xfrm>
            <a:off x="3325582" y="5313652"/>
            <a:ext cx="5010000" cy="412800"/>
          </a:xfrm>
          <a:prstGeom prst="rect">
            <a:avLst/>
          </a:prstGeom>
          <a:noFill/>
          <a:ln>
            <a:noFill/>
          </a:ln>
        </p:spPr>
        <p:txBody>
          <a:bodyPr spcFirstLastPara="1" wrap="square" lIns="90000" tIns="45000" rIns="90000" bIns="45000" anchor="t" anchorCtr="0">
            <a:noAutofit/>
          </a:bodyPr>
          <a:lstStyle/>
          <a:p>
            <a:pPr lvl="0" defTabSz="449263" fontAlgn="base">
              <a:lnSpc>
                <a:spcPct val="115000"/>
              </a:lnSpc>
              <a:spcBef>
                <a:spcPct val="0"/>
              </a:spcBef>
              <a:spcAft>
                <a:spcPct val="0"/>
              </a:spcAft>
              <a:buClrTx/>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ar-JO" altLang="it-IT" sz="900" kern="1200" dirty="0">
                <a:latin typeface="din" charset="0"/>
                <a:ea typeface="Microsoft YaHei" panose="020B0503020204020204" pitchFamily="34" charset="-122"/>
                <a:cs typeface="DejaVu Sans" charset="0"/>
              </a:rPr>
              <a:t>الوحدة التدريبية ٦ – عرض دراسات الحالة التجريبية</a:t>
            </a:r>
          </a:p>
        </p:txBody>
      </p:sp>
      <p:graphicFrame>
        <p:nvGraphicFramePr>
          <p:cNvPr id="393" name="Google Shape;393;g29bbb82762f_1_220"/>
          <p:cNvGraphicFramePr/>
          <p:nvPr>
            <p:extLst>
              <p:ext uri="{D42A27DB-BD31-4B8C-83A1-F6EECF244321}">
                <p14:modId xmlns:p14="http://schemas.microsoft.com/office/powerpoint/2010/main" val="3934709643"/>
              </p:ext>
            </p:extLst>
          </p:nvPr>
        </p:nvGraphicFramePr>
        <p:xfrm>
          <a:off x="478261" y="742428"/>
          <a:ext cx="7179839" cy="2880912"/>
        </p:xfrm>
        <a:graphic>
          <a:graphicData uri="http://schemas.openxmlformats.org/drawingml/2006/table">
            <a:tbl>
              <a:tblPr>
                <a:noFill/>
              </a:tblPr>
              <a:tblGrid>
                <a:gridCol w="3376819">
                  <a:extLst>
                    <a:ext uri="{9D8B030D-6E8A-4147-A177-3AD203B41FA5}">
                      <a16:colId xmlns:a16="http://schemas.microsoft.com/office/drawing/2014/main" xmlns="" val="20000"/>
                    </a:ext>
                  </a:extLst>
                </a:gridCol>
                <a:gridCol w="3803020">
                  <a:extLst>
                    <a:ext uri="{9D8B030D-6E8A-4147-A177-3AD203B41FA5}">
                      <a16:colId xmlns:a16="http://schemas.microsoft.com/office/drawing/2014/main" xmlns="" val="20001"/>
                    </a:ext>
                  </a:extLst>
                </a:gridCol>
              </a:tblGrid>
              <a:tr h="36195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تم بناء المبنى حديثاً بمعايير متوسطة، واجهات من الحجر الجيري مع نوافذ ذات واجهة زجاجية</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مستوى تدهور المبنى </a:t>
                      </a:r>
                      <a:endParaRPr sz="1100" u="none" strike="noStrike" cap="none" dirty="0"/>
                    </a:p>
                  </a:txBody>
                  <a:tcPr marL="91425" marR="91425" marT="91425" marB="91425"/>
                </a:tc>
                <a:extLst>
                  <a:ext uri="{0D108BD9-81ED-4DB2-BD59-A6C34878D82A}">
                    <a16:rowId xmlns:a16="http://schemas.microsoft.com/office/drawing/2014/main" xmlns="" val="10000"/>
                  </a:ext>
                </a:extLst>
              </a:tr>
              <a:tr h="22860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عائلات متعددة</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المالك</a:t>
                      </a:r>
                      <a:endParaRPr sz="1100" u="none" strike="noStrike" cap="none" dirty="0"/>
                    </a:p>
                  </a:txBody>
                  <a:tcPr marL="91425" marR="91425" marT="91425" marB="91425"/>
                </a:tc>
                <a:extLst>
                  <a:ext uri="{0D108BD9-81ED-4DB2-BD59-A6C34878D82A}">
                    <a16:rowId xmlns:a16="http://schemas.microsoft.com/office/drawing/2014/main" xmlns="" val="10001"/>
                  </a:ext>
                </a:extLst>
              </a:tr>
              <a:tr h="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٢٠١٠</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سنة البناء</a:t>
                      </a:r>
                      <a:endParaRPr sz="1100" u="none" strike="noStrike" cap="none" dirty="0"/>
                    </a:p>
                  </a:txBody>
                  <a:tcPr marL="91425" marR="91425" marT="91425" marB="91425"/>
                </a:tc>
                <a:extLst>
                  <a:ext uri="{0D108BD9-81ED-4DB2-BD59-A6C34878D82A}">
                    <a16:rowId xmlns:a16="http://schemas.microsoft.com/office/drawing/2014/main" xmlns="" val="10002"/>
                  </a:ext>
                </a:extLst>
              </a:tr>
              <a:tr h="24765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هيكل حجري وخرساني</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طريقة</a:t>
                      </a:r>
                      <a:r>
                        <a:rPr lang="ar-JO" sz="1100" u="none" strike="noStrike" cap="none" baseline="0" dirty="0" smtClean="0"/>
                        <a:t> البناء</a:t>
                      </a:r>
                      <a:endParaRPr sz="1100" u="none" strike="noStrike" cap="none" dirty="0"/>
                    </a:p>
                  </a:txBody>
                  <a:tcPr marL="91425" marR="91425" marT="91425" marB="91425"/>
                </a:tc>
                <a:extLst>
                  <a:ext uri="{0D108BD9-81ED-4DB2-BD59-A6C34878D82A}">
                    <a16:rowId xmlns:a16="http://schemas.microsoft.com/office/drawing/2014/main" xmlns="" val="10003"/>
                  </a:ext>
                </a:extLst>
              </a:tr>
              <a:tr h="238125">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٤</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عدد الطوابق فوق الارض</a:t>
                      </a:r>
                      <a:endParaRPr sz="1100" u="none" strike="noStrike" cap="none" dirty="0"/>
                    </a:p>
                  </a:txBody>
                  <a:tcPr marL="91425" marR="91425" marT="91425" marB="91425"/>
                </a:tc>
                <a:extLst>
                  <a:ext uri="{0D108BD9-81ED-4DB2-BD59-A6C34878D82A}">
                    <a16:rowId xmlns:a16="http://schemas.microsoft.com/office/drawing/2014/main" xmlns="" val="10004"/>
                  </a:ext>
                </a:extLst>
              </a:tr>
              <a:tr h="24765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١</a:t>
                      </a:r>
                      <a:endParaRPr sz="1100" u="none" strike="noStrike" cap="none" dirty="0"/>
                    </a:p>
                  </a:txBody>
                  <a:tcPr marL="91425" marR="91425" marT="91425" marB="91425"/>
                </a:tc>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عدد الطوابق تحت الارض</a:t>
                      </a:r>
                      <a:endParaRPr sz="1100" u="none" strike="noStrike" cap="none" dirty="0"/>
                    </a:p>
                  </a:txBody>
                  <a:tcPr marL="91425" marR="91425" marT="91425" marB="91425"/>
                </a:tc>
                <a:extLst>
                  <a:ext uri="{0D108BD9-81ED-4DB2-BD59-A6C34878D82A}">
                    <a16:rowId xmlns:a16="http://schemas.microsoft.com/office/drawing/2014/main" xmlns="" val="10005"/>
                  </a:ext>
                </a:extLst>
              </a:tr>
              <a:tr h="228600">
                <a:tc>
                  <a:txBody>
                    <a:bodyPr/>
                    <a:lstStyle/>
                    <a:p>
                      <a:pPr marL="0" marR="0" lvl="0" indent="0" algn="r" rtl="0">
                        <a:lnSpc>
                          <a:spcPct val="115000"/>
                        </a:lnSpc>
                        <a:spcBef>
                          <a:spcPts val="0"/>
                        </a:spcBef>
                        <a:spcAft>
                          <a:spcPts val="0"/>
                        </a:spcAft>
                        <a:buClr>
                          <a:srgbClr val="000000"/>
                        </a:buClr>
                        <a:buSzPts val="1000"/>
                        <a:buFont typeface="Arial"/>
                        <a:buNone/>
                      </a:pPr>
                      <a:r>
                        <a:rPr lang="ar-JO" sz="1100" u="none" strike="noStrike" cap="none" dirty="0" smtClean="0"/>
                        <a:t>٩ عائلات</a:t>
                      </a:r>
                      <a:endParaRPr sz="1100" u="none" strike="noStrike" cap="none" dirty="0"/>
                    </a:p>
                  </a:txBody>
                  <a:tcPr marL="91425" marR="91425" marT="91425" marB="91425"/>
                </a:tc>
                <a:tc>
                  <a:txBody>
                    <a:bodyPr/>
                    <a:lstStyle/>
                    <a:p>
                      <a:pPr marL="0" marR="0" lvl="0" indent="0" algn="r" rtl="0">
                        <a:lnSpc>
                          <a:spcPct val="150000"/>
                        </a:lnSpc>
                        <a:spcBef>
                          <a:spcPts val="0"/>
                        </a:spcBef>
                        <a:spcAft>
                          <a:spcPts val="0"/>
                        </a:spcAft>
                        <a:buClr>
                          <a:srgbClr val="000000"/>
                        </a:buClr>
                        <a:buSzPts val="1000"/>
                        <a:buFont typeface="Arial"/>
                        <a:buNone/>
                      </a:pPr>
                      <a:r>
                        <a:rPr lang="ar-JO" sz="1100" i="1" u="none" strike="noStrike" cap="none" dirty="0" smtClean="0">
                          <a:solidFill>
                            <a:srgbClr val="404040"/>
                          </a:solidFill>
                        </a:rPr>
                        <a:t>عدد مستخمي المبنى</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xmlns="" val="10006"/>
                  </a:ext>
                </a:extLst>
              </a:tr>
            </a:tbl>
          </a:graphicData>
        </a:graphic>
      </p:graphicFrame>
    </p:spTree>
  </p:cSld>
  <p:clrMapOvr>
    <a:masterClrMapping/>
  </p:clrMapOvr>
</p:sld>
</file>

<file path=ppt/theme/theme1.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8" ma:contentTypeDescription="Create a new document." ma:contentTypeScope="" ma:versionID="0d0f603295dd8dfb6471ce5f7b01ff3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1966994e14181e533534960664f4d0ad"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6C350AC-7BEE-4EDC-9F89-090162B67FA1}">
  <ds:schemaRefs>
    <ds:schemaRef ds:uri="http://schemas.microsoft.com/sharepoint/v3/contenttype/forms"/>
  </ds:schemaRefs>
</ds:datastoreItem>
</file>

<file path=customXml/itemProps2.xml><?xml version="1.0" encoding="utf-8"?>
<ds:datastoreItem xmlns:ds="http://schemas.openxmlformats.org/officeDocument/2006/customXml" ds:itemID="{F2C603F7-F1B3-4E4F-89D5-3EC19FDC17CD}"/>
</file>

<file path=customXml/itemProps3.xml><?xml version="1.0" encoding="utf-8"?>
<ds:datastoreItem xmlns:ds="http://schemas.openxmlformats.org/officeDocument/2006/customXml" ds:itemID="{2526FE99-9536-4401-BC5F-107623B7D380}">
  <ds:schemaRefs>
    <ds:schemaRef ds:uri="7703844f-ab03-448f-aed1-f35d29f3bcba"/>
    <ds:schemaRef ds:uri="http://schemas.microsoft.com/office/2006/documentManagement/types"/>
    <ds:schemaRef ds:uri="019ad8dd-0490-40d8-9346-bcbaec298f68"/>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1567</TotalTime>
  <Words>1605</Words>
  <Application>Microsoft Office PowerPoint</Application>
  <PresentationFormat>Custom</PresentationFormat>
  <Paragraphs>270</Paragraphs>
  <Slides>24</Slides>
  <Notes>21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24</vt:i4>
      </vt:variant>
    </vt:vector>
  </HeadingPairs>
  <TitlesOfParts>
    <vt:vector size="36" baseType="lpstr">
      <vt:lpstr>Arial</vt:lpstr>
      <vt:lpstr>Microsoft YaHei</vt:lpstr>
      <vt:lpstr>DejaVu Sans</vt:lpstr>
      <vt:lpstr>Segoe UI</vt:lpstr>
      <vt:lpstr>Calibri</vt:lpstr>
      <vt:lpstr>din</vt:lpstr>
      <vt:lpstr>Poppins</vt:lpstr>
      <vt:lpstr>Arial Narrow</vt:lpstr>
      <vt:lpstr>Roboto</vt:lpstr>
      <vt:lpstr>Times New Roman</vt:lpstr>
      <vt:lpstr>Tema di Office</vt:lpstr>
      <vt:lpstr>Larissa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Claudio Capitanio</dc:creator>
  <cp:lastModifiedBy>pc</cp:lastModifiedBy>
  <cp:revision>150</cp:revision>
  <dcterms:created xsi:type="dcterms:W3CDTF">2018-11-13T16:40:00Z</dcterms:created>
  <dcterms:modified xsi:type="dcterms:W3CDTF">2023-12-01T11:15:02Z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NXPowerLiteLastOptimized">
    <vt:lpwstr>1694213</vt:lpwstr>
  </property>
  <property fmtid="{D5CDD505-2E9C-101B-9397-08002B2CF9AE}" pid="4" name="NXPowerLiteSettings">
    <vt:lpwstr>F7000400038000</vt:lpwstr>
  </property>
  <property fmtid="{D5CDD505-2E9C-101B-9397-08002B2CF9AE}" pid="5" name="NXPowerLiteVersion">
    <vt:lpwstr>S10.0.0</vt:lpwstr>
  </property>
  <property fmtid="{D5CDD505-2E9C-101B-9397-08002B2CF9AE}" pid="6" name="MediaServiceImageTags">
    <vt:lpwstr/>
  </property>
</Properties>
</file>